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27" r:id="rId1"/>
  </p:sldMasterIdLst>
  <p:sldIdLst>
    <p:sldId id="256" r:id="rId2"/>
    <p:sldId id="266" r:id="rId3"/>
    <p:sldId id="263" r:id="rId4"/>
    <p:sldId id="269" r:id="rId5"/>
    <p:sldId id="264" r:id="rId6"/>
    <p:sldId id="267" r:id="rId7"/>
    <p:sldId id="270" r:id="rId8"/>
    <p:sldId id="271" r:id="rId9"/>
    <p:sldId id="281" r:id="rId10"/>
    <p:sldId id="272" r:id="rId11"/>
    <p:sldId id="274" r:id="rId12"/>
    <p:sldId id="276" r:id="rId13"/>
    <p:sldId id="275" r:id="rId14"/>
    <p:sldId id="277" r:id="rId15"/>
    <p:sldId id="278" r:id="rId16"/>
    <p:sldId id="279"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67972380-1C19-41EF-A375-0B632608E49F}" type="datetimeFigureOut">
              <a:rPr lang="en-IN" smtClean="0"/>
              <a:t>30-06-2022</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FB5BCA27-0562-4CC7-8EE0-A7D677D19C79}"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591795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7972380-1C19-41EF-A375-0B632608E49F}" type="datetimeFigureOut">
              <a:rPr lang="en-IN" smtClean="0"/>
              <a:t>30-06-2022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5BCA27-0562-4CC7-8EE0-A7D677D19C79}" type="slidenum">
              <a:rPr lang="en-IN" smtClean="0"/>
              <a:t>‹#›</a:t>
            </a:fld>
            <a:endParaRPr lang="en-IN"/>
          </a:p>
        </p:txBody>
      </p:sp>
    </p:spTree>
    <p:extLst>
      <p:ext uri="{BB962C8B-B14F-4D97-AF65-F5344CB8AC3E}">
        <p14:creationId xmlns:p14="http://schemas.microsoft.com/office/powerpoint/2010/main" val="3545556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972380-1C19-41EF-A375-0B632608E49F}" type="datetimeFigureOut">
              <a:rPr lang="en-IN" smtClean="0"/>
              <a:t>30-06-2022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5BCA27-0562-4CC7-8EE0-A7D677D19C79}"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320629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972380-1C19-41EF-A375-0B632608E49F}" type="datetimeFigureOut">
              <a:rPr lang="en-IN" smtClean="0"/>
              <a:t>30-06-2022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5BCA27-0562-4CC7-8EE0-A7D677D19C79}"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05445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972380-1C19-41EF-A375-0B632608E49F}" type="datetimeFigureOut">
              <a:rPr lang="en-IN" smtClean="0"/>
              <a:t>30-06-2022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5BCA27-0562-4CC7-8EE0-A7D677D19C79}" type="slidenum">
              <a:rPr lang="en-IN" smtClean="0"/>
              <a:t>‹#›</a:t>
            </a:fld>
            <a:endParaRPr lang="en-IN"/>
          </a:p>
        </p:txBody>
      </p:sp>
    </p:spTree>
    <p:extLst>
      <p:ext uri="{BB962C8B-B14F-4D97-AF65-F5344CB8AC3E}">
        <p14:creationId xmlns:p14="http://schemas.microsoft.com/office/powerpoint/2010/main" val="7040861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972380-1C19-41EF-A375-0B632608E49F}" type="datetimeFigureOut">
              <a:rPr lang="en-IN" smtClean="0"/>
              <a:t>30-06-2022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5BCA27-0562-4CC7-8EE0-A7D677D19C79}"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542044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972380-1C19-41EF-A375-0B632608E49F}" type="datetimeFigureOut">
              <a:rPr lang="en-IN" smtClean="0"/>
              <a:t>30-06-2022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5BCA27-0562-4CC7-8EE0-A7D677D19C79}"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391901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972380-1C19-41EF-A375-0B632608E49F}" type="datetimeFigureOut">
              <a:rPr lang="en-IN" smtClean="0"/>
              <a:t>30-06-2022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5BCA27-0562-4CC7-8EE0-A7D677D19C79}"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038208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972380-1C19-41EF-A375-0B632608E49F}" type="datetimeFigureOut">
              <a:rPr lang="en-IN" smtClean="0"/>
              <a:t>30-06-2022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5BCA27-0562-4CC7-8EE0-A7D677D19C79}"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3560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972380-1C19-41EF-A375-0B632608E49F}" type="datetimeFigureOut">
              <a:rPr lang="en-IN" smtClean="0"/>
              <a:t>30-06-2022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5BCA27-0562-4CC7-8EE0-A7D677D19C79}" type="slidenum">
              <a:rPr lang="en-IN" smtClean="0"/>
              <a:t>‹#›</a:t>
            </a:fld>
            <a:endParaRPr lang="en-IN"/>
          </a:p>
        </p:txBody>
      </p:sp>
    </p:spTree>
    <p:extLst>
      <p:ext uri="{BB962C8B-B14F-4D97-AF65-F5344CB8AC3E}">
        <p14:creationId xmlns:p14="http://schemas.microsoft.com/office/powerpoint/2010/main" val="3019309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972380-1C19-41EF-A375-0B632608E49F}" type="datetimeFigureOut">
              <a:rPr lang="en-IN" smtClean="0"/>
              <a:t>30-06-2022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5BCA27-0562-4CC7-8EE0-A7D677D19C79}"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4366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972380-1C19-41EF-A375-0B632608E49F}" type="datetimeFigureOut">
              <a:rPr lang="en-IN" smtClean="0"/>
              <a:t>30-06-2022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5BCA27-0562-4CC7-8EE0-A7D677D19C79}" type="slidenum">
              <a:rPr lang="en-IN" smtClean="0"/>
              <a:t>‹#›</a:t>
            </a:fld>
            <a:endParaRPr lang="en-IN"/>
          </a:p>
        </p:txBody>
      </p:sp>
    </p:spTree>
    <p:extLst>
      <p:ext uri="{BB962C8B-B14F-4D97-AF65-F5344CB8AC3E}">
        <p14:creationId xmlns:p14="http://schemas.microsoft.com/office/powerpoint/2010/main" val="2268942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972380-1C19-41EF-A375-0B632608E49F}" type="datetimeFigureOut">
              <a:rPr lang="en-IN" smtClean="0"/>
              <a:t>30-06-2022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B5BCA27-0562-4CC7-8EE0-A7D677D19C79}"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1797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972380-1C19-41EF-A375-0B632608E49F}" type="datetimeFigureOut">
              <a:rPr lang="en-IN" smtClean="0"/>
              <a:t>30-06-2022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B5BCA27-0562-4CC7-8EE0-A7D677D19C79}"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33104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972380-1C19-41EF-A375-0B632608E49F}" type="datetimeFigureOut">
              <a:rPr lang="en-IN" smtClean="0"/>
              <a:t>30-06-2022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B5BCA27-0562-4CC7-8EE0-A7D677D19C79}" type="slidenum">
              <a:rPr lang="en-IN" smtClean="0"/>
              <a:t>‹#›</a:t>
            </a:fld>
            <a:endParaRPr lang="en-IN"/>
          </a:p>
        </p:txBody>
      </p:sp>
    </p:spTree>
    <p:extLst>
      <p:ext uri="{BB962C8B-B14F-4D97-AF65-F5344CB8AC3E}">
        <p14:creationId xmlns:p14="http://schemas.microsoft.com/office/powerpoint/2010/main" val="1550171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7972380-1C19-41EF-A375-0B632608E49F}" type="datetimeFigureOut">
              <a:rPr lang="en-IN" smtClean="0"/>
              <a:t>30-06-2022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5BCA27-0562-4CC7-8EE0-A7D677D19C79}"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4736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7972380-1C19-41EF-A375-0B632608E49F}" type="datetimeFigureOut">
              <a:rPr lang="en-IN" smtClean="0"/>
              <a:t>30-06-2022</a:t>
            </a:fld>
            <a:endParaRPr lang="en-I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B5BCA27-0562-4CC7-8EE0-A7D677D19C79}" type="slidenum">
              <a:rPr lang="en-IN" smtClean="0"/>
              <a:t>‹#›</a:t>
            </a:fld>
            <a:endParaRPr lang="en-IN"/>
          </a:p>
        </p:txBody>
      </p:sp>
    </p:spTree>
    <p:extLst>
      <p:ext uri="{BB962C8B-B14F-4D97-AF65-F5344CB8AC3E}">
        <p14:creationId xmlns:p14="http://schemas.microsoft.com/office/powerpoint/2010/main" val="2536791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7972380-1C19-41EF-A375-0B632608E49F}" type="datetimeFigureOut">
              <a:rPr lang="en-IN" smtClean="0"/>
              <a:t>30-06-2022</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B5BCA27-0562-4CC7-8EE0-A7D677D19C79}" type="slidenum">
              <a:rPr lang="en-IN" smtClean="0"/>
              <a:t>‹#›</a:t>
            </a:fld>
            <a:endParaRPr lang="en-IN"/>
          </a:p>
        </p:txBody>
      </p:sp>
    </p:spTree>
    <p:extLst>
      <p:ext uri="{BB962C8B-B14F-4D97-AF65-F5344CB8AC3E}">
        <p14:creationId xmlns:p14="http://schemas.microsoft.com/office/powerpoint/2010/main" val="2928117911"/>
      </p:ext>
    </p:extLst>
  </p:cSld>
  <p:clrMap bg1="lt1" tx1="dk1" bg2="lt2" tx2="dk2" accent1="accent1" accent2="accent2" accent3="accent3" accent4="accent4" accent5="accent5" accent6="accent6" hlink="hlink" folHlink="folHlink"/>
  <p:sldLayoutIdLst>
    <p:sldLayoutId id="2147484228" r:id="rId1"/>
    <p:sldLayoutId id="2147484229" r:id="rId2"/>
    <p:sldLayoutId id="2147484230" r:id="rId3"/>
    <p:sldLayoutId id="2147484231" r:id="rId4"/>
    <p:sldLayoutId id="2147484232" r:id="rId5"/>
    <p:sldLayoutId id="2147484233" r:id="rId6"/>
    <p:sldLayoutId id="2147484234" r:id="rId7"/>
    <p:sldLayoutId id="2147484235" r:id="rId8"/>
    <p:sldLayoutId id="2147484236" r:id="rId9"/>
    <p:sldLayoutId id="2147484237" r:id="rId10"/>
    <p:sldLayoutId id="2147484238" r:id="rId11"/>
    <p:sldLayoutId id="2147484239" r:id="rId12"/>
    <p:sldLayoutId id="2147484240" r:id="rId13"/>
    <p:sldLayoutId id="2147484241" r:id="rId14"/>
    <p:sldLayoutId id="2147484242" r:id="rId15"/>
    <p:sldLayoutId id="2147484243" r:id="rId16"/>
    <p:sldLayoutId id="2147484244"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DDD37AE-1D70-A9B9-2F83-6402749EC824}"/>
              </a:ext>
            </a:extLst>
          </p:cNvPr>
          <p:cNvSpPr txBox="1"/>
          <p:nvPr/>
        </p:nvSpPr>
        <p:spPr>
          <a:xfrm>
            <a:off x="2448850" y="2169669"/>
            <a:ext cx="7294299" cy="523220"/>
          </a:xfrm>
          <a:prstGeom prst="rect">
            <a:avLst/>
          </a:prstGeom>
          <a:noFill/>
        </p:spPr>
        <p:txBody>
          <a:bodyPr wrap="square">
            <a:spAutoFit/>
          </a:bodyPr>
          <a:lstStyle/>
          <a:p>
            <a:pPr algn="l"/>
            <a:r>
              <a:rPr lang="en-IN" sz="2800" b="1" dirty="0"/>
              <a:t>BlockVote: Blockchain Based E-Voting System</a:t>
            </a:r>
          </a:p>
        </p:txBody>
      </p:sp>
      <p:pic>
        <p:nvPicPr>
          <p:cNvPr id="11" name="Picture 10">
            <a:extLst>
              <a:ext uri="{FF2B5EF4-FFF2-40B4-BE49-F238E27FC236}">
                <a16:creationId xmlns:a16="http://schemas.microsoft.com/office/drawing/2014/main" id="{3537CD65-B3E3-4E29-925E-09FAA638153F}"/>
              </a:ext>
            </a:extLst>
          </p:cNvPr>
          <p:cNvPicPr>
            <a:picLocks noChangeAspect="1"/>
          </p:cNvPicPr>
          <p:nvPr/>
        </p:nvPicPr>
        <p:blipFill rotWithShape="1">
          <a:blip r:embed="rId3">
            <a:extLst>
              <a:ext uri="{28A0092B-C50C-407E-A947-70E740481C1C}">
                <a14:useLocalDpi xmlns:a14="http://schemas.microsoft.com/office/drawing/2010/main" val="0"/>
              </a:ext>
            </a:extLst>
          </a:blip>
          <a:srcRect l="23240" t="27054" r="27633"/>
          <a:stretch/>
        </p:blipFill>
        <p:spPr>
          <a:xfrm>
            <a:off x="5043340" y="567693"/>
            <a:ext cx="1932495" cy="1586804"/>
          </a:xfrm>
          <a:prstGeom prst="rect">
            <a:avLst/>
          </a:prstGeom>
        </p:spPr>
      </p:pic>
      <p:sp>
        <p:nvSpPr>
          <p:cNvPr id="17" name="TextBox 16">
            <a:extLst>
              <a:ext uri="{FF2B5EF4-FFF2-40B4-BE49-F238E27FC236}">
                <a16:creationId xmlns:a16="http://schemas.microsoft.com/office/drawing/2014/main" id="{2739A90F-69BC-7738-C462-E5F117DF9758}"/>
              </a:ext>
            </a:extLst>
          </p:cNvPr>
          <p:cNvSpPr txBox="1"/>
          <p:nvPr/>
        </p:nvSpPr>
        <p:spPr>
          <a:xfrm>
            <a:off x="2874721" y="3992458"/>
            <a:ext cx="6310574" cy="954107"/>
          </a:xfrm>
          <a:prstGeom prst="rect">
            <a:avLst/>
          </a:prstGeom>
          <a:noFill/>
        </p:spPr>
        <p:txBody>
          <a:bodyPr wrap="none" rtlCol="0">
            <a:spAutoFit/>
          </a:bodyPr>
          <a:lstStyle/>
          <a:p>
            <a:pPr algn="ctr"/>
            <a:r>
              <a:rPr lang="en-IN" sz="2000" b="1" dirty="0">
                <a:latin typeface="Agency FB" panose="020B0503020202020204" pitchFamily="34" charset="0"/>
              </a:rPr>
              <a:t>Presented by</a:t>
            </a:r>
          </a:p>
          <a:p>
            <a:pPr algn="l"/>
            <a:r>
              <a:rPr lang="en-US" b="0" i="0" u="none" strike="noStrike" baseline="0" dirty="0">
                <a:latin typeface="Cambria" panose="02040503050406030204" pitchFamily="18" charset="0"/>
              </a:rPr>
              <a:t>ROLL No. 2116117-1915793 (Regn no. 015438 of 2019-2020)</a:t>
            </a:r>
          </a:p>
          <a:p>
            <a:pPr algn="l"/>
            <a:r>
              <a:rPr lang="en-US" b="0" i="0" u="none" strike="noStrike" baseline="0" dirty="0">
                <a:latin typeface="Cambria" panose="02040503050406030204" pitchFamily="18" charset="0"/>
              </a:rPr>
              <a:t>ROLL No. 2116117-1915688 (Regn no. 015424 of 2019-2020</a:t>
            </a:r>
            <a:r>
              <a:rPr lang="en-US" sz="1600" b="0" i="0" u="none" strike="noStrike" baseline="0" dirty="0">
                <a:latin typeface="Cambria" panose="02040503050406030204" pitchFamily="18" charset="0"/>
              </a:rPr>
              <a:t>)</a:t>
            </a:r>
            <a:endParaRPr lang="en-IN" sz="1600" dirty="0"/>
          </a:p>
        </p:txBody>
      </p:sp>
      <p:sp>
        <p:nvSpPr>
          <p:cNvPr id="19" name="TextBox 18">
            <a:extLst>
              <a:ext uri="{FF2B5EF4-FFF2-40B4-BE49-F238E27FC236}">
                <a16:creationId xmlns:a16="http://schemas.microsoft.com/office/drawing/2014/main" id="{170BD0FC-00FD-E97A-78DE-B6CFE1B28726}"/>
              </a:ext>
            </a:extLst>
          </p:cNvPr>
          <p:cNvSpPr txBox="1"/>
          <p:nvPr/>
        </p:nvSpPr>
        <p:spPr>
          <a:xfrm>
            <a:off x="3834744" y="2720482"/>
            <a:ext cx="4522509" cy="1107996"/>
          </a:xfrm>
          <a:prstGeom prst="rect">
            <a:avLst/>
          </a:prstGeom>
          <a:noFill/>
        </p:spPr>
        <p:txBody>
          <a:bodyPr wrap="square">
            <a:spAutoFit/>
          </a:bodyPr>
          <a:lstStyle/>
          <a:p>
            <a:pPr algn="ctr"/>
            <a:r>
              <a:rPr lang="en-IN" sz="1600" dirty="0">
                <a:latin typeface="Arial" panose="020B0604020202020204" pitchFamily="34" charset="0"/>
                <a:cs typeface="Arial" panose="020B0604020202020204" pitchFamily="34" charset="0"/>
              </a:rPr>
              <a:t>COLLEGE:  KALYANI MAHAVIDYALAYA</a:t>
            </a:r>
          </a:p>
          <a:p>
            <a:pPr algn="ctr"/>
            <a:r>
              <a:rPr lang="en-IN" sz="1600" dirty="0">
                <a:latin typeface="Arial" panose="020B0604020202020204" pitchFamily="34" charset="0"/>
                <a:cs typeface="Arial" panose="020B0604020202020204" pitchFamily="34" charset="0"/>
              </a:rPr>
              <a:t>SEMESTER:  6TH SEMESTER</a:t>
            </a:r>
          </a:p>
          <a:p>
            <a:pPr algn="ctr"/>
            <a:r>
              <a:rPr lang="en-IN" sz="1600" dirty="0">
                <a:latin typeface="Arial" panose="020B0604020202020204" pitchFamily="34" charset="0"/>
                <a:cs typeface="Arial" panose="020B0604020202020204" pitchFamily="34" charset="0"/>
              </a:rPr>
              <a:t>PAPER CODE: UG-H-DSE-PRO-604</a:t>
            </a:r>
          </a:p>
          <a:p>
            <a:pPr algn="ctr"/>
            <a:endParaRPr lang="en-IN" dirty="0">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1A4E1381-9DC8-A6BA-71C9-39E7DBAAAA53}"/>
              </a:ext>
            </a:extLst>
          </p:cNvPr>
          <p:cNvSpPr txBox="1"/>
          <p:nvPr/>
        </p:nvSpPr>
        <p:spPr>
          <a:xfrm>
            <a:off x="3088257" y="5481021"/>
            <a:ext cx="5842659" cy="523220"/>
          </a:xfrm>
          <a:prstGeom prst="rect">
            <a:avLst/>
          </a:prstGeom>
          <a:noFill/>
        </p:spPr>
        <p:txBody>
          <a:bodyPr wrap="square">
            <a:spAutoFit/>
          </a:bodyPr>
          <a:lstStyle/>
          <a:p>
            <a:pPr algn="ctr"/>
            <a:r>
              <a:rPr lang="en-US" sz="1400" dirty="0">
                <a:latin typeface="Calisto MT" panose="02040603050505030304" pitchFamily="18" charset="0"/>
              </a:rPr>
              <a:t>Submitted for the partial fulfillment of B.Sc. Honors In Computer Science.</a:t>
            </a:r>
          </a:p>
          <a:p>
            <a:pPr algn="ctr"/>
            <a:r>
              <a:rPr lang="en-US" sz="1400" dirty="0">
                <a:latin typeface="Calisto MT" panose="02040603050505030304" pitchFamily="18" charset="0"/>
              </a:rPr>
              <a:t>Year of Submission: 2022</a:t>
            </a:r>
          </a:p>
        </p:txBody>
      </p:sp>
    </p:spTree>
    <p:extLst>
      <p:ext uri="{BB962C8B-B14F-4D97-AF65-F5344CB8AC3E}">
        <p14:creationId xmlns:p14="http://schemas.microsoft.com/office/powerpoint/2010/main" val="4086822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B61F26-9BAF-9F4A-D062-99D7594C12A3}"/>
              </a:ext>
            </a:extLst>
          </p:cNvPr>
          <p:cNvPicPr>
            <a:picLocks noChangeAspect="1"/>
          </p:cNvPicPr>
          <p:nvPr/>
        </p:nvPicPr>
        <p:blipFill rotWithShape="1">
          <a:blip r:embed="rId2">
            <a:extLst>
              <a:ext uri="{28A0092B-C50C-407E-A947-70E740481C1C}">
                <a14:useLocalDpi xmlns:a14="http://schemas.microsoft.com/office/drawing/2010/main" val="0"/>
              </a:ext>
            </a:extLst>
          </a:blip>
          <a:srcRect l="312" t="1100" r="526" b="1168"/>
          <a:stretch/>
        </p:blipFill>
        <p:spPr>
          <a:xfrm>
            <a:off x="1019222" y="1818545"/>
            <a:ext cx="4893402" cy="3218509"/>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6148AFE3-F861-5577-E5BA-2BEF11A989D0}"/>
              </a:ext>
            </a:extLst>
          </p:cNvPr>
          <p:cNvPicPr>
            <a:picLocks noChangeAspect="1"/>
          </p:cNvPicPr>
          <p:nvPr/>
        </p:nvPicPr>
        <p:blipFill rotWithShape="1">
          <a:blip r:embed="rId3">
            <a:extLst>
              <a:ext uri="{28A0092B-C50C-407E-A947-70E740481C1C}">
                <a14:useLocalDpi xmlns:a14="http://schemas.microsoft.com/office/drawing/2010/main" val="0"/>
              </a:ext>
            </a:extLst>
          </a:blip>
          <a:srcRect l="598" t="1237" r="445" b="1718"/>
          <a:stretch/>
        </p:blipFill>
        <p:spPr>
          <a:xfrm>
            <a:off x="6383074" y="1818491"/>
            <a:ext cx="4893401" cy="3219704"/>
          </a:xfrm>
          <a:prstGeom prst="rect">
            <a:avLst/>
          </a:prstGeom>
          <a:ln>
            <a:noFill/>
          </a:ln>
          <a:effectLst>
            <a:outerShdw blurRad="190500" algn="tl" rotWithShape="0">
              <a:srgbClr val="000000">
                <a:alpha val="70000"/>
              </a:srgbClr>
            </a:outerShdw>
          </a:effectLst>
        </p:spPr>
      </p:pic>
      <p:sp>
        <p:nvSpPr>
          <p:cNvPr id="7" name="TextBox 6">
            <a:extLst>
              <a:ext uri="{FF2B5EF4-FFF2-40B4-BE49-F238E27FC236}">
                <a16:creationId xmlns:a16="http://schemas.microsoft.com/office/drawing/2014/main" id="{D48792D5-CC39-61D4-93B6-843F9C92D440}"/>
              </a:ext>
            </a:extLst>
          </p:cNvPr>
          <p:cNvSpPr txBox="1"/>
          <p:nvPr/>
        </p:nvSpPr>
        <p:spPr>
          <a:xfrm>
            <a:off x="5227909" y="867266"/>
            <a:ext cx="1736181" cy="461665"/>
          </a:xfrm>
          <a:prstGeom prst="rect">
            <a:avLst/>
          </a:prstGeom>
          <a:noFill/>
        </p:spPr>
        <p:txBody>
          <a:bodyPr wrap="none" rtlCol="0">
            <a:spAutoFit/>
          </a:bodyPr>
          <a:lstStyle/>
          <a:p>
            <a:r>
              <a:rPr lang="en-IN" sz="2400" b="1" u="sng" dirty="0"/>
              <a:t>Screenshots</a:t>
            </a:r>
          </a:p>
        </p:txBody>
      </p:sp>
      <p:sp>
        <p:nvSpPr>
          <p:cNvPr id="8" name="TextBox 7">
            <a:extLst>
              <a:ext uri="{FF2B5EF4-FFF2-40B4-BE49-F238E27FC236}">
                <a16:creationId xmlns:a16="http://schemas.microsoft.com/office/drawing/2014/main" id="{B099540A-0F62-D72C-22D7-4E1D00604EED}"/>
              </a:ext>
            </a:extLst>
          </p:cNvPr>
          <p:cNvSpPr txBox="1"/>
          <p:nvPr/>
        </p:nvSpPr>
        <p:spPr>
          <a:xfrm>
            <a:off x="2688208" y="5342001"/>
            <a:ext cx="2034621" cy="369332"/>
          </a:xfrm>
          <a:prstGeom prst="rect">
            <a:avLst/>
          </a:prstGeom>
          <a:noFill/>
        </p:spPr>
        <p:txBody>
          <a:bodyPr wrap="square" rtlCol="0">
            <a:spAutoFit/>
          </a:bodyPr>
          <a:lstStyle/>
          <a:p>
            <a:r>
              <a:rPr lang="en-IN" u="sng" dirty="0"/>
              <a:t>Step 1: find voter id</a:t>
            </a:r>
          </a:p>
        </p:txBody>
      </p:sp>
      <p:sp>
        <p:nvSpPr>
          <p:cNvPr id="10" name="TextBox 9">
            <a:extLst>
              <a:ext uri="{FF2B5EF4-FFF2-40B4-BE49-F238E27FC236}">
                <a16:creationId xmlns:a16="http://schemas.microsoft.com/office/drawing/2014/main" id="{9528B894-57BE-0B89-1FC9-6A9E1FC7EC5F}"/>
              </a:ext>
            </a:extLst>
          </p:cNvPr>
          <p:cNvSpPr txBox="1"/>
          <p:nvPr/>
        </p:nvSpPr>
        <p:spPr>
          <a:xfrm>
            <a:off x="7915375" y="5342001"/>
            <a:ext cx="2124173" cy="369332"/>
          </a:xfrm>
          <a:prstGeom prst="rect">
            <a:avLst/>
          </a:prstGeom>
          <a:noFill/>
        </p:spPr>
        <p:txBody>
          <a:bodyPr wrap="square" rtlCol="0">
            <a:spAutoFit/>
          </a:bodyPr>
          <a:lstStyle/>
          <a:p>
            <a:r>
              <a:rPr lang="en-IN" u="sng" dirty="0"/>
              <a:t>Step 2: copy voter id</a:t>
            </a:r>
          </a:p>
        </p:txBody>
      </p:sp>
    </p:spTree>
    <p:extLst>
      <p:ext uri="{BB962C8B-B14F-4D97-AF65-F5344CB8AC3E}">
        <p14:creationId xmlns:p14="http://schemas.microsoft.com/office/powerpoint/2010/main" val="201618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9BD19B3-3B6B-715A-2AC3-4733661D55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8488" y="620108"/>
            <a:ext cx="5435025" cy="2621267"/>
          </a:xfrm>
          <a:prstGeom prst="rect">
            <a:avLst/>
          </a:prstGeom>
          <a:ln>
            <a:noFill/>
          </a:ln>
          <a:effectLst>
            <a:outerShdw blurRad="190500" algn="tl" rotWithShape="0">
              <a:srgbClr val="000000">
                <a:alpha val="70000"/>
              </a:srgbClr>
            </a:outerShdw>
          </a:effectLst>
        </p:spPr>
      </p:pic>
      <p:pic>
        <p:nvPicPr>
          <p:cNvPr id="18" name="Picture 17">
            <a:extLst>
              <a:ext uri="{FF2B5EF4-FFF2-40B4-BE49-F238E27FC236}">
                <a16:creationId xmlns:a16="http://schemas.microsoft.com/office/drawing/2014/main" id="{D6457C89-2559-B34F-D25D-72243BE1F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8194" y="3512927"/>
            <a:ext cx="5429164" cy="2621268"/>
          </a:xfrm>
          <a:prstGeom prst="rect">
            <a:avLst/>
          </a:prstGeom>
          <a:ln>
            <a:noFill/>
          </a:ln>
          <a:effectLst>
            <a:outerShdw blurRad="190500" algn="tl" rotWithShape="0">
              <a:srgbClr val="000000">
                <a:alpha val="70000"/>
              </a:srgbClr>
            </a:outerShdw>
          </a:effectLst>
        </p:spPr>
      </p:pic>
      <p:sp>
        <p:nvSpPr>
          <p:cNvPr id="25" name="TextBox 24">
            <a:extLst>
              <a:ext uri="{FF2B5EF4-FFF2-40B4-BE49-F238E27FC236}">
                <a16:creationId xmlns:a16="http://schemas.microsoft.com/office/drawing/2014/main" id="{2309F40A-5174-CC4A-AD99-F07C0533B61E}"/>
              </a:ext>
            </a:extLst>
          </p:cNvPr>
          <p:cNvSpPr txBox="1"/>
          <p:nvPr/>
        </p:nvSpPr>
        <p:spPr>
          <a:xfrm>
            <a:off x="1203486" y="1746075"/>
            <a:ext cx="1690539" cy="646331"/>
          </a:xfrm>
          <a:prstGeom prst="rect">
            <a:avLst/>
          </a:prstGeom>
          <a:noFill/>
        </p:spPr>
        <p:txBody>
          <a:bodyPr wrap="square" rtlCol="0">
            <a:spAutoFit/>
          </a:bodyPr>
          <a:lstStyle/>
          <a:p>
            <a:r>
              <a:rPr lang="en-IN" u="sng" dirty="0"/>
              <a:t>Step 3: </a:t>
            </a:r>
          </a:p>
          <a:p>
            <a:r>
              <a:rPr lang="en-IN" u="sng" dirty="0"/>
              <a:t>Open metamask</a:t>
            </a:r>
          </a:p>
        </p:txBody>
      </p:sp>
      <p:sp>
        <p:nvSpPr>
          <p:cNvPr id="26" name="TextBox 25">
            <a:extLst>
              <a:ext uri="{FF2B5EF4-FFF2-40B4-BE49-F238E27FC236}">
                <a16:creationId xmlns:a16="http://schemas.microsoft.com/office/drawing/2014/main" id="{3D42F028-8D40-2865-D841-D30302AD8546}"/>
              </a:ext>
            </a:extLst>
          </p:cNvPr>
          <p:cNvSpPr txBox="1"/>
          <p:nvPr/>
        </p:nvSpPr>
        <p:spPr>
          <a:xfrm>
            <a:off x="1307180" y="4465595"/>
            <a:ext cx="1483149" cy="646331"/>
          </a:xfrm>
          <a:prstGeom prst="rect">
            <a:avLst/>
          </a:prstGeom>
          <a:noFill/>
        </p:spPr>
        <p:txBody>
          <a:bodyPr wrap="square" rtlCol="0">
            <a:spAutoFit/>
          </a:bodyPr>
          <a:lstStyle/>
          <a:p>
            <a:r>
              <a:rPr lang="en-IN" u="sng" dirty="0"/>
              <a:t>Step 4:</a:t>
            </a:r>
          </a:p>
          <a:p>
            <a:r>
              <a:rPr lang="en-IN" u="sng" dirty="0"/>
              <a:t>Add voter id</a:t>
            </a:r>
          </a:p>
        </p:txBody>
      </p:sp>
    </p:spTree>
    <p:extLst>
      <p:ext uri="{BB962C8B-B14F-4D97-AF65-F5344CB8AC3E}">
        <p14:creationId xmlns:p14="http://schemas.microsoft.com/office/powerpoint/2010/main" val="43463955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E188DA-32B1-3EAD-92AB-0BEC004901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9654" y="620108"/>
            <a:ext cx="5452690" cy="2621266"/>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D1B02665-D440-A5CB-3994-572B7C6FD3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9654" y="3512928"/>
            <a:ext cx="5452688" cy="2621266"/>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9237C704-9E2C-2694-03D4-5E0F528DE50C}"/>
              </a:ext>
            </a:extLst>
          </p:cNvPr>
          <p:cNvSpPr txBox="1"/>
          <p:nvPr/>
        </p:nvSpPr>
        <p:spPr>
          <a:xfrm>
            <a:off x="1307185" y="1746075"/>
            <a:ext cx="1573018" cy="646331"/>
          </a:xfrm>
          <a:prstGeom prst="rect">
            <a:avLst/>
          </a:prstGeom>
          <a:noFill/>
        </p:spPr>
        <p:txBody>
          <a:bodyPr wrap="square" rtlCol="0">
            <a:spAutoFit/>
          </a:bodyPr>
          <a:lstStyle/>
          <a:p>
            <a:r>
              <a:rPr lang="en-IN" u="sng" dirty="0"/>
              <a:t>Step 5:</a:t>
            </a:r>
          </a:p>
          <a:p>
            <a:r>
              <a:rPr lang="en-IN" u="sng" dirty="0"/>
              <a:t>Account added</a:t>
            </a:r>
          </a:p>
        </p:txBody>
      </p:sp>
      <p:sp>
        <p:nvSpPr>
          <p:cNvPr id="7" name="TextBox 6">
            <a:extLst>
              <a:ext uri="{FF2B5EF4-FFF2-40B4-BE49-F238E27FC236}">
                <a16:creationId xmlns:a16="http://schemas.microsoft.com/office/drawing/2014/main" id="{AD5A0236-55DB-7D61-13C4-A8EA73495E1F}"/>
              </a:ext>
            </a:extLst>
          </p:cNvPr>
          <p:cNvSpPr txBox="1"/>
          <p:nvPr/>
        </p:nvSpPr>
        <p:spPr>
          <a:xfrm>
            <a:off x="1118651" y="4638895"/>
            <a:ext cx="2058184" cy="646331"/>
          </a:xfrm>
          <a:prstGeom prst="rect">
            <a:avLst/>
          </a:prstGeom>
          <a:noFill/>
        </p:spPr>
        <p:txBody>
          <a:bodyPr wrap="square" rtlCol="0">
            <a:spAutoFit/>
          </a:bodyPr>
          <a:lstStyle/>
          <a:p>
            <a:r>
              <a:rPr lang="en-IN" u="sng" dirty="0"/>
              <a:t>Step 6:</a:t>
            </a:r>
          </a:p>
          <a:p>
            <a:r>
              <a:rPr lang="en-IN" u="sng" dirty="0"/>
              <a:t>Connect for voting </a:t>
            </a:r>
          </a:p>
        </p:txBody>
      </p:sp>
    </p:spTree>
    <p:extLst>
      <p:ext uri="{BB962C8B-B14F-4D97-AF65-F5344CB8AC3E}">
        <p14:creationId xmlns:p14="http://schemas.microsoft.com/office/powerpoint/2010/main" val="1023412925"/>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23F5EB3-3957-8D81-36B7-9A1495C768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9850" y="619962"/>
            <a:ext cx="5792299" cy="2799611"/>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3AD2BE7A-5F83-070A-9BE9-37D3463671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850" y="3466707"/>
            <a:ext cx="5792299" cy="2799611"/>
          </a:xfrm>
          <a:prstGeom prst="rect">
            <a:avLst/>
          </a:prstGeom>
          <a:ln>
            <a:noFill/>
          </a:ln>
          <a:effectLst>
            <a:outerShdw blurRad="190500" algn="tl" rotWithShape="0">
              <a:srgbClr val="000000">
                <a:alpha val="70000"/>
              </a:srgbClr>
            </a:outerShdw>
          </a:effectLst>
        </p:spPr>
      </p:pic>
      <p:sp>
        <p:nvSpPr>
          <p:cNvPr id="20" name="TextBox 19">
            <a:extLst>
              <a:ext uri="{FF2B5EF4-FFF2-40B4-BE49-F238E27FC236}">
                <a16:creationId xmlns:a16="http://schemas.microsoft.com/office/drawing/2014/main" id="{608627B9-25CB-6C8F-B0E0-56A7AD950DF7}"/>
              </a:ext>
            </a:extLst>
          </p:cNvPr>
          <p:cNvSpPr txBox="1"/>
          <p:nvPr/>
        </p:nvSpPr>
        <p:spPr>
          <a:xfrm>
            <a:off x="1533428" y="1746075"/>
            <a:ext cx="1291472" cy="646331"/>
          </a:xfrm>
          <a:prstGeom prst="rect">
            <a:avLst/>
          </a:prstGeom>
          <a:noFill/>
        </p:spPr>
        <p:txBody>
          <a:bodyPr wrap="square" rtlCol="0">
            <a:spAutoFit/>
          </a:bodyPr>
          <a:lstStyle/>
          <a:p>
            <a:r>
              <a:rPr lang="en-IN" u="sng" dirty="0"/>
              <a:t>Step 8:</a:t>
            </a:r>
          </a:p>
          <a:p>
            <a:r>
              <a:rPr lang="en-IN" u="sng" dirty="0"/>
              <a:t>Cast vote</a:t>
            </a:r>
          </a:p>
        </p:txBody>
      </p:sp>
      <p:sp>
        <p:nvSpPr>
          <p:cNvPr id="21" name="TextBox 20">
            <a:extLst>
              <a:ext uri="{FF2B5EF4-FFF2-40B4-BE49-F238E27FC236}">
                <a16:creationId xmlns:a16="http://schemas.microsoft.com/office/drawing/2014/main" id="{C908440B-3016-6D96-B1A3-DBC77FE1E6D5}"/>
              </a:ext>
            </a:extLst>
          </p:cNvPr>
          <p:cNvSpPr txBox="1"/>
          <p:nvPr/>
        </p:nvSpPr>
        <p:spPr>
          <a:xfrm>
            <a:off x="1533428" y="4373262"/>
            <a:ext cx="1291472" cy="646331"/>
          </a:xfrm>
          <a:prstGeom prst="rect">
            <a:avLst/>
          </a:prstGeom>
          <a:noFill/>
        </p:spPr>
        <p:txBody>
          <a:bodyPr wrap="square" rtlCol="0">
            <a:spAutoFit/>
          </a:bodyPr>
          <a:lstStyle/>
          <a:p>
            <a:r>
              <a:rPr lang="en-IN" u="sng" dirty="0"/>
              <a:t>Step 9:</a:t>
            </a:r>
          </a:p>
          <a:p>
            <a:r>
              <a:rPr lang="en-IN" u="sng" dirty="0"/>
              <a:t>Transaction </a:t>
            </a:r>
          </a:p>
        </p:txBody>
      </p:sp>
    </p:spTree>
    <p:extLst>
      <p:ext uri="{BB962C8B-B14F-4D97-AF65-F5344CB8AC3E}">
        <p14:creationId xmlns:p14="http://schemas.microsoft.com/office/powerpoint/2010/main" val="4135395990"/>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AC8F9E-A0E6-48A7-0807-723030B1F1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6082" y="654496"/>
            <a:ext cx="5719835" cy="2755650"/>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7A19D2B0-9E9E-7E18-FBFF-1785062826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2252" y="3457281"/>
            <a:ext cx="5707493" cy="2755649"/>
          </a:xfrm>
          <a:prstGeom prst="rect">
            <a:avLst/>
          </a:prstGeom>
          <a:ln>
            <a:noFill/>
          </a:ln>
          <a:effectLst>
            <a:outerShdw blurRad="190500" algn="tl" rotWithShape="0">
              <a:srgbClr val="000000">
                <a:alpha val="70000"/>
              </a:srgbClr>
            </a:outerShdw>
          </a:effectLst>
        </p:spPr>
      </p:pic>
      <p:sp>
        <p:nvSpPr>
          <p:cNvPr id="4" name="TextBox 3">
            <a:extLst>
              <a:ext uri="{FF2B5EF4-FFF2-40B4-BE49-F238E27FC236}">
                <a16:creationId xmlns:a16="http://schemas.microsoft.com/office/drawing/2014/main" id="{171B86F5-8BE1-8FB6-A816-A992F24108BC}"/>
              </a:ext>
            </a:extLst>
          </p:cNvPr>
          <p:cNvSpPr txBox="1"/>
          <p:nvPr/>
        </p:nvSpPr>
        <p:spPr>
          <a:xfrm>
            <a:off x="1184637" y="1746075"/>
            <a:ext cx="1643405" cy="646331"/>
          </a:xfrm>
          <a:prstGeom prst="rect">
            <a:avLst/>
          </a:prstGeom>
          <a:noFill/>
        </p:spPr>
        <p:txBody>
          <a:bodyPr wrap="square" rtlCol="0">
            <a:spAutoFit/>
          </a:bodyPr>
          <a:lstStyle/>
          <a:p>
            <a:r>
              <a:rPr lang="en-IN" u="sng" dirty="0"/>
              <a:t>Step 10:</a:t>
            </a:r>
          </a:p>
          <a:p>
            <a:r>
              <a:rPr lang="en-IN" u="sng" dirty="0"/>
              <a:t>Vote successful </a:t>
            </a:r>
          </a:p>
        </p:txBody>
      </p:sp>
      <p:sp>
        <p:nvSpPr>
          <p:cNvPr id="5" name="TextBox 4">
            <a:extLst>
              <a:ext uri="{FF2B5EF4-FFF2-40B4-BE49-F238E27FC236}">
                <a16:creationId xmlns:a16="http://schemas.microsoft.com/office/drawing/2014/main" id="{D089B01A-1091-7B91-CB4F-E666BC11FE01}"/>
              </a:ext>
            </a:extLst>
          </p:cNvPr>
          <p:cNvSpPr txBox="1"/>
          <p:nvPr/>
        </p:nvSpPr>
        <p:spPr>
          <a:xfrm>
            <a:off x="1533428" y="4123201"/>
            <a:ext cx="1291472" cy="646331"/>
          </a:xfrm>
          <a:prstGeom prst="rect">
            <a:avLst/>
          </a:prstGeom>
          <a:noFill/>
        </p:spPr>
        <p:txBody>
          <a:bodyPr wrap="square" rtlCol="0">
            <a:spAutoFit/>
          </a:bodyPr>
          <a:lstStyle/>
          <a:p>
            <a:r>
              <a:rPr lang="en-IN" u="sng" dirty="0"/>
              <a:t>Showing Voter id:</a:t>
            </a:r>
          </a:p>
        </p:txBody>
      </p:sp>
    </p:spTree>
    <p:extLst>
      <p:ext uri="{BB962C8B-B14F-4D97-AF65-F5344CB8AC3E}">
        <p14:creationId xmlns:p14="http://schemas.microsoft.com/office/powerpoint/2010/main" val="2516571877"/>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601C13-8B62-75E8-D46E-CEA674A42CEF}"/>
              </a:ext>
            </a:extLst>
          </p:cNvPr>
          <p:cNvSpPr txBox="1"/>
          <p:nvPr/>
        </p:nvSpPr>
        <p:spPr>
          <a:xfrm>
            <a:off x="606065" y="948086"/>
            <a:ext cx="10979869" cy="4431983"/>
          </a:xfrm>
          <a:prstGeom prst="rect">
            <a:avLst/>
          </a:prstGeom>
          <a:noFill/>
        </p:spPr>
        <p:txBody>
          <a:bodyPr wrap="square">
            <a:spAutoFit/>
          </a:bodyPr>
          <a:lstStyle/>
          <a:p>
            <a:pPr algn="ctr"/>
            <a:r>
              <a:rPr lang="en-IN" b="1" i="0" u="none" strike="noStrike" baseline="0" dirty="0">
                <a:solidFill>
                  <a:srgbClr val="000000"/>
                </a:solidFill>
                <a:latin typeface="Cambria" panose="02040503050406030204" pitchFamily="18" charset="0"/>
              </a:rPr>
              <a:t>CONCLUSION</a:t>
            </a:r>
          </a:p>
          <a:p>
            <a:r>
              <a:rPr lang="en-US" sz="1200" b="0" i="0" u="none" strike="noStrike" baseline="0" dirty="0">
                <a:solidFill>
                  <a:srgbClr val="000000"/>
                </a:solidFill>
                <a:latin typeface="Cambria" panose="02040503050406030204" pitchFamily="18" charset="0"/>
              </a:rPr>
              <a:t>Democracies depend on trusted elections and citizens should trust the election system for a strong democracy. However traditional paper-based elections do not provide trustworthiness. The idea of adapting digital voting systems to make the public electoral process cheaper, faster and easier, is a compelling one in modern society. Making the electoral process cheap and quick, normalizes it in the eyes of the voters, removes a certain power barrier between the voter and the elected official and puts a certain amount of pressure on the elected official. It also opens the door for a more direct form of democracy, allowing voters to express their will on individual bills and propositions. </a:t>
            </a:r>
          </a:p>
          <a:p>
            <a:r>
              <a:rPr lang="en-US" sz="1200" b="0" i="0" u="none" strike="noStrike" baseline="0" dirty="0">
                <a:solidFill>
                  <a:srgbClr val="000000"/>
                </a:solidFill>
                <a:latin typeface="Cambria" panose="02040503050406030204" pitchFamily="18" charset="0"/>
              </a:rPr>
              <a:t>This project has been developed to a blockchain-based electronic voting system that utilizes smart contracts to enable secure and cost-efficient election while guaranteeing voters privacy. It outlines the systems architecture, the design, and a security analysis of the system. </a:t>
            </a:r>
          </a:p>
          <a:p>
            <a:r>
              <a:rPr lang="en-US" sz="1200" b="0" i="0" u="none" strike="noStrike" baseline="0" dirty="0">
                <a:solidFill>
                  <a:srgbClr val="000000"/>
                </a:solidFill>
                <a:latin typeface="Cambria" panose="02040503050406030204" pitchFamily="18" charset="0"/>
              </a:rPr>
              <a:t>In the next build of this application, it has been proposed to create separate client designs for various roles such as one for election commission and one for candidates registered to a certain party with the existing voting client design. Also, the current versions lack authentication as we don’t have access to current Aadhar’s or Voter SDK to integrate in our application. Also, it is planned that in the next build notification prompt will be given on the day of voting to all the voters to cast their vote so that the voter turnout is maximum for that election. </a:t>
            </a:r>
          </a:p>
          <a:p>
            <a:endParaRPr lang="en-US" sz="1400" dirty="0">
              <a:solidFill>
                <a:srgbClr val="000000"/>
              </a:solidFill>
              <a:latin typeface="Cambria" panose="02040503050406030204" pitchFamily="18" charset="0"/>
            </a:endParaRPr>
          </a:p>
          <a:p>
            <a:endParaRPr lang="en-US" sz="1400" b="0" i="0" u="none" strike="noStrike" baseline="0" dirty="0">
              <a:solidFill>
                <a:srgbClr val="000000"/>
              </a:solidFill>
              <a:latin typeface="Cambria" panose="02040503050406030204" pitchFamily="18" charset="0"/>
            </a:endParaRPr>
          </a:p>
          <a:p>
            <a:pPr algn="ctr"/>
            <a:r>
              <a:rPr lang="en-IN" sz="1600" b="1" i="0" u="none" strike="noStrike" baseline="0" dirty="0">
                <a:solidFill>
                  <a:srgbClr val="000000"/>
                </a:solidFill>
                <a:latin typeface="Cambria" panose="02040503050406030204" pitchFamily="18" charset="0"/>
              </a:rPr>
              <a:t>References </a:t>
            </a:r>
            <a:endParaRPr lang="en-IN" sz="1600" b="0" i="0" u="none" strike="noStrike" baseline="0" dirty="0">
              <a:solidFill>
                <a:srgbClr val="000000"/>
              </a:solidFill>
              <a:latin typeface="Cambria" panose="02040503050406030204" pitchFamily="18" charset="0"/>
            </a:endParaRPr>
          </a:p>
          <a:p>
            <a:r>
              <a:rPr lang="en-US" sz="1200" b="0" i="0" u="none" strike="noStrike" baseline="0" dirty="0">
                <a:solidFill>
                  <a:srgbClr val="000000"/>
                </a:solidFill>
                <a:latin typeface="Times New Roman" panose="02020603050405020304" pitchFamily="18" charset="0"/>
              </a:rPr>
              <a:t>[1] </a:t>
            </a:r>
            <a:r>
              <a:rPr lang="en-US" sz="1200" b="0" i="0" u="none" strike="noStrike" baseline="0" dirty="0" err="1">
                <a:solidFill>
                  <a:srgbClr val="000000"/>
                </a:solidFill>
                <a:latin typeface="Times New Roman" panose="02020603050405020304" pitchFamily="18" charset="0"/>
              </a:rPr>
              <a:t>Wolchok</a:t>
            </a:r>
            <a:r>
              <a:rPr lang="en-US" sz="1200" b="0" i="0" u="none" strike="noStrike" baseline="0" dirty="0">
                <a:solidFill>
                  <a:srgbClr val="000000"/>
                </a:solidFill>
                <a:latin typeface="Times New Roman" panose="02020603050405020304" pitchFamily="18" charset="0"/>
              </a:rPr>
              <a:t>, Scott, et al. "Security analysis of India's electronic voting machines." Proceedings of the17th ACM conference on Computer and communications security. ACM, 2010.</a:t>
            </a:r>
          </a:p>
          <a:p>
            <a:r>
              <a:rPr lang="en-US" sz="1200" b="0" i="0" u="none" strike="noStrike" baseline="0" dirty="0">
                <a:solidFill>
                  <a:srgbClr val="000000"/>
                </a:solidFill>
                <a:latin typeface="Times New Roman" panose="02020603050405020304" pitchFamily="18" charset="0"/>
              </a:rPr>
              <a:t>[2] Ohlin, Jens David. "Did Russian cyber interference in the 2016 election violate international law."</a:t>
            </a:r>
            <a:r>
              <a:rPr lang="en-US" sz="1200" b="0" i="0" u="none" strike="noStrike" baseline="0" dirty="0" err="1">
                <a:solidFill>
                  <a:srgbClr val="000000"/>
                </a:solidFill>
                <a:latin typeface="Times New Roman" panose="02020603050405020304" pitchFamily="18" charset="0"/>
              </a:rPr>
              <a:t>Tex</a:t>
            </a:r>
            <a:r>
              <a:rPr lang="en-US" sz="1200" b="0" i="0" u="none" strike="noStrike" baseline="0" dirty="0">
                <a:solidFill>
                  <a:srgbClr val="000000"/>
                </a:solidFill>
                <a:latin typeface="Times New Roman" panose="02020603050405020304" pitchFamily="18" charset="0"/>
              </a:rPr>
              <a:t>. L. Rev. 95 (2016): 1579.</a:t>
            </a:r>
          </a:p>
          <a:p>
            <a:r>
              <a:rPr lang="en-US" sz="1200" b="0" i="0" u="none" strike="noStrike" baseline="0" dirty="0">
                <a:solidFill>
                  <a:srgbClr val="000000"/>
                </a:solidFill>
                <a:latin typeface="Times New Roman" panose="02020603050405020304" pitchFamily="18" charset="0"/>
              </a:rPr>
              <a:t>[3] </a:t>
            </a:r>
            <a:r>
              <a:rPr lang="en-US" sz="1200" b="0" i="0" u="none" strike="noStrike" baseline="0" dirty="0" err="1">
                <a:solidFill>
                  <a:srgbClr val="000000"/>
                </a:solidFill>
                <a:latin typeface="Times New Roman" panose="02020603050405020304" pitchFamily="18" charset="0"/>
              </a:rPr>
              <a:t>Ayed</a:t>
            </a:r>
            <a:r>
              <a:rPr lang="en-US" sz="1200" b="0" i="0" u="none" strike="noStrike" baseline="0" dirty="0">
                <a:solidFill>
                  <a:srgbClr val="000000"/>
                </a:solidFill>
                <a:latin typeface="Times New Roman" panose="02020603050405020304" pitchFamily="18" charset="0"/>
              </a:rPr>
              <a:t>, Ahmed Ben. "A conceptual secure blockchain-based electronic voting system." </a:t>
            </a:r>
            <a:r>
              <a:rPr lang="en-US" sz="1200" b="0" i="0" u="none" strike="noStrike" baseline="0" dirty="0" err="1">
                <a:solidFill>
                  <a:srgbClr val="000000"/>
                </a:solidFill>
                <a:latin typeface="Times New Roman" panose="02020603050405020304" pitchFamily="18" charset="0"/>
              </a:rPr>
              <a:t>InternationalJournal</a:t>
            </a:r>
            <a:r>
              <a:rPr lang="en-US" sz="1200" b="0" i="0" u="none" strike="noStrike" baseline="0" dirty="0">
                <a:solidFill>
                  <a:srgbClr val="000000"/>
                </a:solidFill>
                <a:latin typeface="Times New Roman" panose="02020603050405020304" pitchFamily="18" charset="0"/>
              </a:rPr>
              <a:t> of Network Security &amp; Its Applications 9.3 (2017): 01-09.</a:t>
            </a:r>
          </a:p>
          <a:p>
            <a:r>
              <a:rPr lang="en-IN" sz="1200" b="0" i="0" u="none" strike="noStrike" baseline="0" dirty="0">
                <a:solidFill>
                  <a:srgbClr val="000000"/>
                </a:solidFill>
                <a:latin typeface="Times New Roman" panose="02020603050405020304" pitchFamily="18" charset="0"/>
              </a:rPr>
              <a:t>[4] </a:t>
            </a:r>
            <a:r>
              <a:rPr lang="en-IN" sz="1200" b="0" i="0" u="none" strike="noStrike" baseline="0" dirty="0" err="1">
                <a:solidFill>
                  <a:srgbClr val="000000"/>
                </a:solidFill>
                <a:latin typeface="Times New Roman" panose="02020603050405020304" pitchFamily="18" charset="0"/>
              </a:rPr>
              <a:t>Hanifatunnisa</a:t>
            </a:r>
            <a:r>
              <a:rPr lang="en-IN" sz="1200" b="0" i="0" u="none" strike="noStrike" baseline="0" dirty="0">
                <a:solidFill>
                  <a:srgbClr val="000000"/>
                </a:solidFill>
                <a:latin typeface="Times New Roman" panose="02020603050405020304" pitchFamily="18" charset="0"/>
              </a:rPr>
              <a:t>, </a:t>
            </a:r>
            <a:r>
              <a:rPr lang="en-IN" sz="1200" b="0" i="0" u="none" strike="noStrike" baseline="0" dirty="0" err="1">
                <a:solidFill>
                  <a:srgbClr val="000000"/>
                </a:solidFill>
                <a:latin typeface="Times New Roman" panose="02020603050405020304" pitchFamily="18" charset="0"/>
              </a:rPr>
              <a:t>Rifa</a:t>
            </a:r>
            <a:r>
              <a:rPr lang="en-IN" sz="1200" b="0" i="0" u="none" strike="noStrike" baseline="0" dirty="0">
                <a:solidFill>
                  <a:srgbClr val="000000"/>
                </a:solidFill>
                <a:latin typeface="Times New Roman" panose="02020603050405020304" pitchFamily="18" charset="0"/>
              </a:rPr>
              <a:t>, and Budi </a:t>
            </a:r>
            <a:r>
              <a:rPr lang="en-IN" sz="1200" b="0" i="0" u="none" strike="noStrike" baseline="0" dirty="0" err="1">
                <a:solidFill>
                  <a:srgbClr val="000000"/>
                </a:solidFill>
                <a:latin typeface="Times New Roman" panose="02020603050405020304" pitchFamily="18" charset="0"/>
              </a:rPr>
              <a:t>Rahardjo</a:t>
            </a:r>
            <a:r>
              <a:rPr lang="en-IN" sz="1200" b="0" i="0" u="none" strike="noStrike" baseline="0" dirty="0">
                <a:solidFill>
                  <a:srgbClr val="000000"/>
                </a:solidFill>
                <a:latin typeface="Times New Roman" panose="02020603050405020304" pitchFamily="18" charset="0"/>
              </a:rPr>
              <a:t>. "Blockchain based e-voting recording system design." 201711th International Conference on Telecommunication Systems Services and Applications (TSSA). IEEE,2017.</a:t>
            </a:r>
          </a:p>
          <a:p>
            <a:r>
              <a:rPr lang="en-IN" sz="1200" b="0" i="0" u="none" strike="noStrike" baseline="0" dirty="0">
                <a:solidFill>
                  <a:srgbClr val="000000"/>
                </a:solidFill>
                <a:latin typeface="Times New Roman" panose="02020603050405020304" pitchFamily="18" charset="0"/>
              </a:rPr>
              <a:t>[5] Yu, Bin, et al. "Platform-independent secure blockchain-based voting system." </a:t>
            </a:r>
            <a:r>
              <a:rPr lang="en-IN" sz="1200" b="0" i="0" u="none" strike="noStrike" baseline="0" dirty="0" err="1">
                <a:solidFill>
                  <a:srgbClr val="000000"/>
                </a:solidFill>
                <a:latin typeface="Times New Roman" panose="02020603050405020304" pitchFamily="18" charset="0"/>
              </a:rPr>
              <a:t>InternationalConference</a:t>
            </a:r>
            <a:r>
              <a:rPr lang="en-IN" sz="1200" b="0" i="0" u="none" strike="noStrike" baseline="0" dirty="0">
                <a:solidFill>
                  <a:srgbClr val="000000"/>
                </a:solidFill>
                <a:latin typeface="Times New Roman" panose="02020603050405020304" pitchFamily="18" charset="0"/>
              </a:rPr>
              <a:t> on Information Security. Springer, Cham, 2018.</a:t>
            </a:r>
            <a:endParaRPr lang="en-IN" sz="1200" dirty="0"/>
          </a:p>
        </p:txBody>
      </p:sp>
    </p:spTree>
    <p:extLst>
      <p:ext uri="{BB962C8B-B14F-4D97-AF65-F5344CB8AC3E}">
        <p14:creationId xmlns:p14="http://schemas.microsoft.com/office/powerpoint/2010/main" val="7019560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85C546-3717-A013-588C-48CFE0524D94}"/>
              </a:ext>
            </a:extLst>
          </p:cNvPr>
          <p:cNvSpPr/>
          <p:nvPr/>
        </p:nvSpPr>
        <p:spPr>
          <a:xfrm>
            <a:off x="4281755" y="2967335"/>
            <a:ext cx="3628494"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Thank </a:t>
            </a:r>
            <a:r>
              <a:rPr lang="en-IN" sz="5400" b="1" dirty="0">
                <a:ln/>
                <a:solidFill>
                  <a:schemeClr val="accent3"/>
                </a:solidFill>
              </a:rPr>
              <a:t>Y</a:t>
            </a:r>
            <a:r>
              <a:rPr lang="en-IN" sz="5400" b="1" cap="none" spc="0" dirty="0">
                <a:ln/>
                <a:solidFill>
                  <a:schemeClr val="accent3"/>
                </a:solidFill>
                <a:effectLst/>
              </a:rPr>
              <a:t>ou.</a:t>
            </a:r>
            <a:endParaRPr lang="en-US" sz="5400" b="1" cap="none" spc="0" dirty="0">
              <a:ln/>
              <a:solidFill>
                <a:schemeClr val="accent3"/>
              </a:solidFill>
              <a:effectLst/>
            </a:endParaRPr>
          </a:p>
        </p:txBody>
      </p:sp>
    </p:spTree>
    <p:extLst>
      <p:ext uri="{BB962C8B-B14F-4D97-AF65-F5344CB8AC3E}">
        <p14:creationId xmlns:p14="http://schemas.microsoft.com/office/powerpoint/2010/main" val="402516736"/>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11BC318-BE05-A6AE-6422-2D9DE5F1F8B7}"/>
              </a:ext>
            </a:extLst>
          </p:cNvPr>
          <p:cNvSpPr txBox="1"/>
          <p:nvPr/>
        </p:nvSpPr>
        <p:spPr>
          <a:xfrm>
            <a:off x="953678" y="1602556"/>
            <a:ext cx="10284643" cy="3108543"/>
          </a:xfrm>
          <a:prstGeom prst="rect">
            <a:avLst/>
          </a:prstGeom>
          <a:noFill/>
        </p:spPr>
        <p:txBody>
          <a:bodyPr wrap="square">
            <a:spAutoFit/>
          </a:bodyPr>
          <a:lstStyle/>
          <a:p>
            <a:r>
              <a:rPr lang="en-IN" sz="1400" dirty="0">
                <a:latin typeface="Cambria" panose="02040503050406030204" pitchFamily="18" charset="0"/>
                <a:ea typeface="Cambria" panose="02040503050406030204" pitchFamily="18" charset="0"/>
              </a:rPr>
              <a:t>Modern democracies are built upon traditional ballot or electronic voting (e-voting). In these recent years, devices which is known as EVMs are hugely criticized due to irregular reports of the election results. There have been many questions regarding the design and internal architecture of these devices and how it might be susceptible to attacks. This paper has analysed different techniques of tampering the EVMs. Online-voting is pushed as a potential solution to attract the young citizens and the non- resident of the country. For a robust online election scheme, a number of functional and security requirements are to be met such as transparency, accuracy, auditability, data privacy, etc. </a:t>
            </a:r>
          </a:p>
          <a:p>
            <a:r>
              <a:rPr lang="en-IN" sz="1400" dirty="0">
                <a:latin typeface="Cambria" panose="02040503050406030204" pitchFamily="18" charset="0"/>
                <a:ea typeface="Cambria" panose="02040503050406030204" pitchFamily="18" charset="0"/>
              </a:rPr>
              <a:t>We have worked the following ideas by having the two different set of modules: election commission and the voter(s). Election Commission creates elections and adds registered candidates along with the parties for contesting the election. Using an election’s REST API hosted on Ethereum’s Blockchain, the details are shown at the front-end of the voter for casting the vote. Then, while polling the vote is stored on our blockchain framework of which the Election Commission fetches the vote count. The limitation which we have faced due to not using the traditional way of smart contracts is that the blockchain framework which we have coded cannot run on the main net as it needs to be hosted and a separate web3 provider have to be used for interacting with it and not having a public API of voter ID creates a drawback of not having authentication of a voter. </a:t>
            </a:r>
          </a:p>
          <a:p>
            <a:r>
              <a:rPr lang="en-IN" sz="1400" dirty="0">
                <a:latin typeface="Cambria" panose="02040503050406030204" pitchFamily="18" charset="0"/>
                <a:ea typeface="Cambria" panose="02040503050406030204" pitchFamily="18" charset="0"/>
              </a:rPr>
              <a:t>The most important factor of this application is to integrate the blockchain framework with both the modules for seamless voting. </a:t>
            </a:r>
          </a:p>
        </p:txBody>
      </p:sp>
      <p:sp>
        <p:nvSpPr>
          <p:cNvPr id="6" name="TextBox 5">
            <a:extLst>
              <a:ext uri="{FF2B5EF4-FFF2-40B4-BE49-F238E27FC236}">
                <a16:creationId xmlns:a16="http://schemas.microsoft.com/office/drawing/2014/main" id="{885552F7-7DE3-766E-B156-EB6704FF4543}"/>
              </a:ext>
            </a:extLst>
          </p:cNvPr>
          <p:cNvSpPr txBox="1"/>
          <p:nvPr/>
        </p:nvSpPr>
        <p:spPr>
          <a:xfrm>
            <a:off x="5046873" y="1118756"/>
            <a:ext cx="2098251" cy="369332"/>
          </a:xfrm>
          <a:prstGeom prst="rect">
            <a:avLst/>
          </a:prstGeom>
          <a:noFill/>
        </p:spPr>
        <p:txBody>
          <a:bodyPr wrap="square">
            <a:spAutoFit/>
          </a:bodyPr>
          <a:lstStyle/>
          <a:p>
            <a:r>
              <a:rPr lang="en-IN" sz="1800" b="1" i="0" u="sng" strike="noStrike" baseline="0" dirty="0">
                <a:solidFill>
                  <a:srgbClr val="000000"/>
                </a:solidFill>
              </a:rPr>
              <a:t>INTRODUCTION</a:t>
            </a:r>
            <a:endParaRPr lang="en-IN" b="1" u="sng" dirty="0"/>
          </a:p>
        </p:txBody>
      </p:sp>
    </p:spTree>
    <p:extLst>
      <p:ext uri="{BB962C8B-B14F-4D97-AF65-F5344CB8AC3E}">
        <p14:creationId xmlns:p14="http://schemas.microsoft.com/office/powerpoint/2010/main" val="3008902686"/>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603A3F2-3CB5-C05C-DF5F-B2CCC73D1EDA}"/>
              </a:ext>
            </a:extLst>
          </p:cNvPr>
          <p:cNvSpPr txBox="1"/>
          <p:nvPr/>
        </p:nvSpPr>
        <p:spPr>
          <a:xfrm>
            <a:off x="947392" y="822817"/>
            <a:ext cx="10430759" cy="5232202"/>
          </a:xfrm>
          <a:prstGeom prst="rect">
            <a:avLst/>
          </a:prstGeom>
          <a:noFill/>
        </p:spPr>
        <p:txBody>
          <a:bodyPr wrap="square">
            <a:spAutoFit/>
          </a:bodyPr>
          <a:lstStyle/>
          <a:p>
            <a:pPr algn="ctr"/>
            <a:r>
              <a:rPr lang="en-IN" sz="2400" b="1" i="0" u="none" strike="noStrike" baseline="0" dirty="0">
                <a:solidFill>
                  <a:srgbClr val="000000"/>
                </a:solidFill>
                <a:latin typeface="Cambria" panose="02040503050406030204" pitchFamily="18" charset="0"/>
              </a:rPr>
              <a:t>Objectives</a:t>
            </a:r>
            <a:endParaRPr lang="en-IN" sz="2400" b="0" i="0" u="none" strike="noStrike" baseline="0" dirty="0">
              <a:solidFill>
                <a:srgbClr val="000000"/>
              </a:solidFill>
              <a:latin typeface="Cambria" panose="02040503050406030204" pitchFamily="18" charset="0"/>
            </a:endParaRPr>
          </a:p>
          <a:p>
            <a:r>
              <a:rPr lang="en-US" sz="1600" b="0" i="0" u="none" strike="noStrike" baseline="0" dirty="0">
                <a:solidFill>
                  <a:srgbClr val="000000"/>
                </a:solidFill>
                <a:latin typeface="Cambria" panose="02040503050406030204" pitchFamily="18" charset="0"/>
              </a:rPr>
              <a:t>The objectives for developing the project are as follows: </a:t>
            </a:r>
          </a:p>
          <a:p>
            <a:r>
              <a:rPr lang="en-US" sz="1600" b="0" i="0" u="none" strike="noStrike" baseline="0" dirty="0">
                <a:solidFill>
                  <a:srgbClr val="000000"/>
                </a:solidFill>
                <a:latin typeface="Cambria" panose="02040503050406030204" pitchFamily="18" charset="0"/>
              </a:rPr>
              <a:t>• To improve the existing online voting system using Blockchain technology.</a:t>
            </a:r>
          </a:p>
          <a:p>
            <a:r>
              <a:rPr lang="en-US" sz="1600" b="0" i="0" u="none" strike="noStrike" baseline="0" dirty="0">
                <a:solidFill>
                  <a:srgbClr val="000000"/>
                </a:solidFill>
                <a:latin typeface="Cambria" panose="02040503050406030204" pitchFamily="18" charset="0"/>
              </a:rPr>
              <a:t>• To reduce the workload of setting up an election booth and conducting election sin physical form.</a:t>
            </a:r>
          </a:p>
          <a:p>
            <a:r>
              <a:rPr lang="en-US" sz="1600" b="0" i="0" u="none" strike="noStrike" baseline="0" dirty="0">
                <a:solidFill>
                  <a:srgbClr val="000000"/>
                </a:solidFill>
                <a:latin typeface="Cambria" panose="02040503050406030204" pitchFamily="18" charset="0"/>
              </a:rPr>
              <a:t>• Non-Resident Indian can cast their votes as it is totally online.</a:t>
            </a:r>
          </a:p>
          <a:p>
            <a:r>
              <a:rPr lang="en-US" sz="1600" b="0" i="0" u="none" strike="noStrike" baseline="0" dirty="0">
                <a:solidFill>
                  <a:srgbClr val="000000"/>
                </a:solidFill>
                <a:latin typeface="Cambria" panose="02040503050406030204" pitchFamily="18" charset="0"/>
              </a:rPr>
              <a:t>• We are supposed to learn the concept of Blockchain and how it can be utilized to work on different sectors.</a:t>
            </a:r>
          </a:p>
          <a:p>
            <a:endParaRPr lang="en-US" dirty="0">
              <a:solidFill>
                <a:srgbClr val="000000"/>
              </a:solidFill>
              <a:latin typeface="Cambria" panose="02040503050406030204" pitchFamily="18" charset="0"/>
            </a:endParaRPr>
          </a:p>
          <a:p>
            <a:pPr algn="ctr"/>
            <a:r>
              <a:rPr lang="en-IN" sz="1800" b="1" i="0" u="none" strike="noStrike" baseline="0" dirty="0">
                <a:solidFill>
                  <a:srgbClr val="000000"/>
                </a:solidFill>
                <a:latin typeface="Cambria" panose="02040503050406030204" pitchFamily="18" charset="0"/>
              </a:rPr>
              <a:t>Product Features </a:t>
            </a:r>
          </a:p>
          <a:p>
            <a:r>
              <a:rPr lang="en-US" sz="1600" b="1" i="1" u="none" strike="noStrike" baseline="0" dirty="0">
                <a:solidFill>
                  <a:srgbClr val="000000"/>
                </a:solidFill>
                <a:latin typeface="Cambria" panose="02040503050406030204" pitchFamily="18" charset="0"/>
              </a:rPr>
              <a:t>Eligibility</a:t>
            </a:r>
            <a:r>
              <a:rPr lang="en-US" sz="1600" b="1" i="0" u="none" strike="noStrike" baseline="0" dirty="0">
                <a:solidFill>
                  <a:srgbClr val="000000"/>
                </a:solidFill>
                <a:latin typeface="Cambria" panose="02040503050406030204" pitchFamily="18" charset="0"/>
              </a:rPr>
              <a:t>: </a:t>
            </a:r>
            <a:r>
              <a:rPr lang="en-US" sz="1600" b="0" i="0" u="none" strike="noStrike" baseline="0" dirty="0">
                <a:solidFill>
                  <a:srgbClr val="000000"/>
                </a:solidFill>
                <a:latin typeface="Cambria" panose="02040503050406030204" pitchFamily="18" charset="0"/>
              </a:rPr>
              <a:t>This property states that only eligible users can vote. Those who are provided with authentication by the Election Commission.</a:t>
            </a:r>
          </a:p>
          <a:p>
            <a:r>
              <a:rPr lang="en-US" sz="1600" b="1" i="1" u="none" strike="noStrike" baseline="0" dirty="0">
                <a:solidFill>
                  <a:srgbClr val="000000"/>
                </a:solidFill>
                <a:latin typeface="Cambria" panose="02040503050406030204" pitchFamily="18" charset="0"/>
              </a:rPr>
              <a:t>Privacy</a:t>
            </a:r>
            <a:r>
              <a:rPr lang="en-US" sz="1600" b="1" i="0" u="none" strike="noStrike" baseline="0" dirty="0">
                <a:solidFill>
                  <a:srgbClr val="000000"/>
                </a:solidFill>
                <a:latin typeface="Cambria" panose="02040503050406030204" pitchFamily="18" charset="0"/>
              </a:rPr>
              <a:t>: </a:t>
            </a:r>
            <a:r>
              <a:rPr lang="en-US" sz="1600" b="0" i="0" u="none" strike="noStrike" baseline="0" dirty="0">
                <a:solidFill>
                  <a:srgbClr val="000000"/>
                </a:solidFill>
                <a:latin typeface="Cambria" panose="02040503050406030204" pitchFamily="18" charset="0"/>
              </a:rPr>
              <a:t>Privacy is one of the most important aspects of democratic voting. Voters privacy should be maintained. No one should be able to know how a particular person voted or to whom the particular voter voted.</a:t>
            </a:r>
          </a:p>
          <a:p>
            <a:r>
              <a:rPr lang="en-US" sz="1600" b="1" i="1" u="none" strike="noStrike" baseline="0" dirty="0">
                <a:solidFill>
                  <a:srgbClr val="000000"/>
                </a:solidFill>
                <a:latin typeface="Cambria" panose="02040503050406030204" pitchFamily="18" charset="0"/>
              </a:rPr>
              <a:t>Coercion resistance</a:t>
            </a:r>
            <a:r>
              <a:rPr lang="en-US" sz="1600" b="1" i="0" u="none" strike="noStrike" baseline="0" dirty="0">
                <a:solidFill>
                  <a:srgbClr val="000000"/>
                </a:solidFill>
                <a:latin typeface="Cambria" panose="02040503050406030204" pitchFamily="18" charset="0"/>
              </a:rPr>
              <a:t>: </a:t>
            </a:r>
            <a:r>
              <a:rPr lang="en-US" sz="1600" b="0" i="0" u="none" strike="noStrike" baseline="0" dirty="0">
                <a:solidFill>
                  <a:srgbClr val="000000"/>
                </a:solidFill>
                <a:latin typeface="Cambria" panose="02040503050406030204" pitchFamily="18" charset="0"/>
              </a:rPr>
              <a:t>No one should be able to force the voter and should not have the ability to distinguish between whether the voter voted the same way he/she was instructed to vote.</a:t>
            </a:r>
          </a:p>
          <a:p>
            <a:r>
              <a:rPr lang="en-US" sz="1600" b="1" i="1" u="none" strike="noStrike" baseline="0" dirty="0">
                <a:solidFill>
                  <a:srgbClr val="000000"/>
                </a:solidFill>
                <a:latin typeface="Cambria" panose="02040503050406030204" pitchFamily="18" charset="0"/>
              </a:rPr>
              <a:t>Verifiability</a:t>
            </a:r>
            <a:r>
              <a:rPr lang="en-US" sz="1600" b="1" i="0" u="none" strike="noStrike" baseline="0" dirty="0">
                <a:solidFill>
                  <a:srgbClr val="000000"/>
                </a:solidFill>
                <a:latin typeface="Cambria" panose="02040503050406030204" pitchFamily="18" charset="0"/>
              </a:rPr>
              <a:t>: </a:t>
            </a:r>
            <a:r>
              <a:rPr lang="en-US" sz="1600" b="0" i="0" u="none" strike="noStrike" baseline="0" dirty="0">
                <a:solidFill>
                  <a:srgbClr val="000000"/>
                </a:solidFill>
                <a:latin typeface="Cambria" panose="02040503050406030204" pitchFamily="18" charset="0"/>
              </a:rPr>
              <a:t>This property states that everyone involved in the voting process should be able to verify the results. This brings transparency in the election. Also, an individual voter should be able to verify whether his/her vote is counted or not.</a:t>
            </a:r>
          </a:p>
          <a:p>
            <a:r>
              <a:rPr lang="en-US" sz="1600" b="1" i="1" u="none" strike="noStrike" baseline="0" dirty="0">
                <a:solidFill>
                  <a:srgbClr val="000000"/>
                </a:solidFill>
                <a:latin typeface="Cambria" panose="02040503050406030204" pitchFamily="18" charset="0"/>
              </a:rPr>
              <a:t>Immutability</a:t>
            </a:r>
            <a:r>
              <a:rPr lang="en-US" sz="1600" b="1" i="0" u="none" strike="noStrike" baseline="0" dirty="0">
                <a:solidFill>
                  <a:srgbClr val="000000"/>
                </a:solidFill>
                <a:latin typeface="Cambria" panose="02040503050406030204" pitchFamily="18" charset="0"/>
              </a:rPr>
              <a:t>: </a:t>
            </a:r>
            <a:r>
              <a:rPr lang="en-US" sz="1600" b="0" i="0" u="none" strike="noStrike" baseline="0" dirty="0">
                <a:solidFill>
                  <a:srgbClr val="000000"/>
                </a:solidFill>
                <a:latin typeface="Cambria" panose="02040503050406030204" pitchFamily="18" charset="0"/>
              </a:rPr>
              <a:t>The voter's vote should be immutable. No one should be able to change the vote of any voter without proper concern of the voter. All the records should be immutable.</a:t>
            </a:r>
          </a:p>
          <a:p>
            <a:endParaRPr lang="en-US" sz="1800" b="0" i="0" u="none" strike="noStrike" baseline="0" dirty="0">
              <a:solidFill>
                <a:srgbClr val="000000"/>
              </a:solidFill>
              <a:latin typeface="Cambria" panose="02040503050406030204" pitchFamily="18" charset="0"/>
            </a:endParaRPr>
          </a:p>
        </p:txBody>
      </p:sp>
    </p:spTree>
    <p:extLst>
      <p:ext uri="{BB962C8B-B14F-4D97-AF65-F5344CB8AC3E}">
        <p14:creationId xmlns:p14="http://schemas.microsoft.com/office/powerpoint/2010/main" val="12381261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9AB36A-9BE8-236E-A6D5-8841F14F7833}"/>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5276596" y="2258084"/>
            <a:ext cx="5703449" cy="2599304"/>
          </a:xfrm>
          <a:prstGeom prst="rect">
            <a:avLst/>
          </a:prstGeom>
        </p:spPr>
      </p:pic>
      <p:graphicFrame>
        <p:nvGraphicFramePr>
          <p:cNvPr id="7" name="Table 6">
            <a:extLst>
              <a:ext uri="{FF2B5EF4-FFF2-40B4-BE49-F238E27FC236}">
                <a16:creationId xmlns:a16="http://schemas.microsoft.com/office/drawing/2014/main" id="{BC684422-65B0-8C7A-D6D7-BC4BD73F5873}"/>
              </a:ext>
            </a:extLst>
          </p:cNvPr>
          <p:cNvGraphicFramePr>
            <a:graphicFrameLocks noGrp="1"/>
          </p:cNvGraphicFramePr>
          <p:nvPr>
            <p:extLst>
              <p:ext uri="{D42A27DB-BD31-4B8C-83A1-F6EECF244321}">
                <p14:modId xmlns:p14="http://schemas.microsoft.com/office/powerpoint/2010/main" val="1621346669"/>
              </p:ext>
            </p:extLst>
          </p:nvPr>
        </p:nvGraphicFramePr>
        <p:xfrm>
          <a:off x="1277944" y="2390062"/>
          <a:ext cx="3368136" cy="2300669"/>
        </p:xfrm>
        <a:graphic>
          <a:graphicData uri="http://schemas.openxmlformats.org/drawingml/2006/table">
            <a:tbl>
              <a:tblPr firstRow="1" bandRow="1">
                <a:tableStyleId>{5940675A-B579-460E-94D1-54222C63F5DA}</a:tableStyleId>
              </a:tblPr>
              <a:tblGrid>
                <a:gridCol w="1936151">
                  <a:extLst>
                    <a:ext uri="{9D8B030D-6E8A-4147-A177-3AD203B41FA5}">
                      <a16:colId xmlns:a16="http://schemas.microsoft.com/office/drawing/2014/main" val="1045659069"/>
                    </a:ext>
                  </a:extLst>
                </a:gridCol>
                <a:gridCol w="1431985">
                  <a:extLst>
                    <a:ext uri="{9D8B030D-6E8A-4147-A177-3AD203B41FA5}">
                      <a16:colId xmlns:a16="http://schemas.microsoft.com/office/drawing/2014/main" val="2680580569"/>
                    </a:ext>
                  </a:extLst>
                </a:gridCol>
              </a:tblGrid>
              <a:tr h="370840">
                <a:tc>
                  <a:txBody>
                    <a:bodyPr/>
                    <a:lstStyle/>
                    <a:p>
                      <a:pPr marL="0" marR="0" algn="ctr">
                        <a:lnSpc>
                          <a:spcPct val="107000"/>
                        </a:lnSpc>
                        <a:spcBef>
                          <a:spcPts val="0"/>
                        </a:spcBef>
                        <a:spcAft>
                          <a:spcPts val="0"/>
                        </a:spcAft>
                      </a:pPr>
                      <a:r>
                        <a:rPr lang="en-US" sz="1400" b="1" dirty="0">
                          <a:effectLst/>
                          <a:latin typeface="Calibri" panose="020F0502020204030204" pitchFamily="34" charset="0"/>
                          <a:ea typeface="Calibri" panose="020F0502020204030204" pitchFamily="34" charset="0"/>
                          <a:cs typeface="Calibri" panose="020F0502020204030204" pitchFamily="34" charset="0"/>
                        </a:rPr>
                        <a:t>Processor</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Calibri" panose="020F0502020204030204" pitchFamily="34" charset="0"/>
                        </a:rPr>
                        <a:t>Intel Pentium 4 or later</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667612"/>
                  </a:ext>
                </a:extLst>
              </a:tr>
              <a:tr h="370840">
                <a:tc>
                  <a:txBody>
                    <a:bodyPr/>
                    <a:lstStyle/>
                    <a:p>
                      <a:pPr marL="0" marR="0" algn="ctr">
                        <a:lnSpc>
                          <a:spcPct val="107000"/>
                        </a:lnSpc>
                        <a:spcBef>
                          <a:spcPts val="0"/>
                        </a:spcBef>
                        <a:spcAft>
                          <a:spcPts val="0"/>
                        </a:spcAft>
                      </a:pPr>
                      <a:r>
                        <a:rPr lang="en-US" sz="1400" b="1" dirty="0">
                          <a:effectLst/>
                          <a:latin typeface="Calibri" panose="020F0502020204030204" pitchFamily="34" charset="0"/>
                          <a:ea typeface="Calibri" panose="020F0502020204030204" pitchFamily="34" charset="0"/>
                          <a:cs typeface="Calibri" panose="020F0502020204030204" pitchFamily="34" charset="0"/>
                        </a:rPr>
                        <a:t>RAM</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400">
                          <a:effectLst/>
                          <a:latin typeface="Calibri" panose="020F0502020204030204" pitchFamily="34" charset="0"/>
                          <a:ea typeface="Calibri" panose="020F0502020204030204" pitchFamily="34" charset="0"/>
                          <a:cs typeface="Calibri" panose="020F0502020204030204" pitchFamily="34" charset="0"/>
                        </a:rPr>
                        <a:t>2 GB or higher</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28999101"/>
                  </a:ext>
                </a:extLst>
              </a:tr>
              <a:tr h="370840">
                <a:tc>
                  <a:txBody>
                    <a:bodyPr/>
                    <a:lstStyle/>
                    <a:p>
                      <a:pPr marL="0" marR="0" algn="ctr">
                        <a:lnSpc>
                          <a:spcPct val="107000"/>
                        </a:lnSpc>
                        <a:spcBef>
                          <a:spcPts val="0"/>
                        </a:spcBef>
                        <a:spcAft>
                          <a:spcPts val="0"/>
                        </a:spcAft>
                      </a:pPr>
                      <a:r>
                        <a:rPr lang="en-US" sz="1400" b="1">
                          <a:effectLst/>
                          <a:latin typeface="Calibri" panose="020F0502020204030204" pitchFamily="34" charset="0"/>
                          <a:ea typeface="Calibri" panose="020F0502020204030204" pitchFamily="34" charset="0"/>
                          <a:cs typeface="Calibri" panose="020F0502020204030204" pitchFamily="34" charset="0"/>
                        </a:rPr>
                        <a:t>Cache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Calibri" panose="020F0502020204030204" pitchFamily="34" charset="0"/>
                        </a:rPr>
                        <a:t>512 KB or above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79720755"/>
                  </a:ext>
                </a:extLst>
              </a:tr>
              <a:tr h="370840">
                <a:tc>
                  <a:txBody>
                    <a:bodyPr/>
                    <a:lstStyle/>
                    <a:p>
                      <a:pPr marL="0" marR="0" algn="ctr">
                        <a:lnSpc>
                          <a:spcPct val="107000"/>
                        </a:lnSpc>
                        <a:spcBef>
                          <a:spcPts val="0"/>
                        </a:spcBef>
                        <a:spcAft>
                          <a:spcPts val="0"/>
                        </a:spcAft>
                      </a:pPr>
                      <a:r>
                        <a:rPr lang="en-US" sz="1400" b="1">
                          <a:effectLst/>
                          <a:latin typeface="Calibri" panose="020F0502020204030204" pitchFamily="34" charset="0"/>
                          <a:ea typeface="Calibri" panose="020F0502020204030204" pitchFamily="34" charset="0"/>
                          <a:cs typeface="Calibri" panose="020F0502020204030204" pitchFamily="34" charset="0"/>
                        </a:rPr>
                        <a:t>Required Space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Calibri" panose="020F0502020204030204" pitchFamily="34" charset="0"/>
                        </a:rPr>
                        <a:t>10 GB</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82879408"/>
                  </a:ext>
                </a:extLst>
              </a:tr>
              <a:tr h="370840">
                <a:tc>
                  <a:txBody>
                    <a:bodyPr/>
                    <a:lstStyle/>
                    <a:p>
                      <a:pPr marL="0" marR="0" algn="ctr">
                        <a:lnSpc>
                          <a:spcPct val="107000"/>
                        </a:lnSpc>
                        <a:spcBef>
                          <a:spcPts val="0"/>
                        </a:spcBef>
                        <a:spcAft>
                          <a:spcPts val="0"/>
                        </a:spcAft>
                      </a:pPr>
                      <a:r>
                        <a:rPr lang="en-US" sz="1400" b="1">
                          <a:effectLst/>
                          <a:latin typeface="Calibri" panose="020F0502020204030204" pitchFamily="34" charset="0"/>
                          <a:ea typeface="Calibri" panose="020F0502020204030204" pitchFamily="34" charset="0"/>
                          <a:cs typeface="Calibri" panose="020F0502020204030204" pitchFamily="34" charset="0"/>
                        </a:rPr>
                        <a:t>Input Device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300" dirty="0">
                          <a:effectLst/>
                          <a:latin typeface="Calibri" panose="020F0502020204030204" pitchFamily="34" charset="0"/>
                          <a:ea typeface="Calibri" panose="020F0502020204030204" pitchFamily="34" charset="0"/>
                          <a:cs typeface="Calibri" panose="020F0502020204030204" pitchFamily="34" charset="0"/>
                        </a:rPr>
                        <a:t>Mouse &amp; Keyboard</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98634846"/>
                  </a:ext>
                </a:extLst>
              </a:tr>
              <a:tr h="370840">
                <a:tc>
                  <a:txBody>
                    <a:bodyPr/>
                    <a:lstStyle/>
                    <a:p>
                      <a:pPr marL="0" marR="0" algn="ctr">
                        <a:lnSpc>
                          <a:spcPct val="107000"/>
                        </a:lnSpc>
                        <a:spcBef>
                          <a:spcPts val="0"/>
                        </a:spcBef>
                        <a:spcAft>
                          <a:spcPts val="0"/>
                        </a:spcAft>
                      </a:pPr>
                      <a:r>
                        <a:rPr lang="en-US" sz="1400" b="1">
                          <a:effectLst/>
                          <a:latin typeface="Calibri" panose="020F0502020204030204" pitchFamily="34" charset="0"/>
                          <a:ea typeface="Calibri" panose="020F0502020204030204" pitchFamily="34" charset="0"/>
                          <a:cs typeface="Calibri" panose="020F0502020204030204" pitchFamily="34" charset="0"/>
                        </a:rPr>
                        <a:t>Output Device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Calibri" panose="020F0502020204030204" pitchFamily="34" charset="0"/>
                        </a:rPr>
                        <a:t>Monitor</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34978356"/>
                  </a:ext>
                </a:extLst>
              </a:tr>
            </a:tbl>
          </a:graphicData>
        </a:graphic>
      </p:graphicFrame>
      <p:sp>
        <p:nvSpPr>
          <p:cNvPr id="8" name="TextBox 7">
            <a:extLst>
              <a:ext uri="{FF2B5EF4-FFF2-40B4-BE49-F238E27FC236}">
                <a16:creationId xmlns:a16="http://schemas.microsoft.com/office/drawing/2014/main" id="{B3A33841-6BFE-1453-8A02-5802D9A50B38}"/>
              </a:ext>
            </a:extLst>
          </p:cNvPr>
          <p:cNvSpPr txBox="1"/>
          <p:nvPr/>
        </p:nvSpPr>
        <p:spPr>
          <a:xfrm>
            <a:off x="1563283" y="1935887"/>
            <a:ext cx="2820181" cy="369332"/>
          </a:xfrm>
          <a:prstGeom prst="rect">
            <a:avLst/>
          </a:prstGeom>
          <a:noFill/>
        </p:spPr>
        <p:txBody>
          <a:bodyPr wrap="square" rtlCol="0">
            <a:spAutoFit/>
          </a:bodyPr>
          <a:lstStyle/>
          <a:p>
            <a:r>
              <a:rPr lang="en-US" b="1" u="sng" dirty="0">
                <a:latin typeface="Arial Rounded MT Bold" panose="020F0704030504030204" pitchFamily="34" charset="0"/>
              </a:rPr>
              <a:t>Hardware Specification</a:t>
            </a:r>
          </a:p>
        </p:txBody>
      </p:sp>
      <p:sp>
        <p:nvSpPr>
          <p:cNvPr id="10" name="TextBox 9">
            <a:extLst>
              <a:ext uri="{FF2B5EF4-FFF2-40B4-BE49-F238E27FC236}">
                <a16:creationId xmlns:a16="http://schemas.microsoft.com/office/drawing/2014/main" id="{59BF2F31-92D2-3F45-7504-64BC56EFCA76}"/>
              </a:ext>
            </a:extLst>
          </p:cNvPr>
          <p:cNvSpPr txBox="1"/>
          <p:nvPr/>
        </p:nvSpPr>
        <p:spPr>
          <a:xfrm>
            <a:off x="6848573" y="1888752"/>
            <a:ext cx="2738487" cy="369332"/>
          </a:xfrm>
          <a:prstGeom prst="rect">
            <a:avLst/>
          </a:prstGeom>
          <a:noFill/>
        </p:spPr>
        <p:txBody>
          <a:bodyPr wrap="square">
            <a:spAutoFit/>
          </a:bodyPr>
          <a:lstStyle/>
          <a:p>
            <a:r>
              <a:rPr lang="en-US" b="1" u="sng" dirty="0">
                <a:latin typeface="Arial Rounded MT Bold" panose="020F0704030504030204" pitchFamily="34" charset="0"/>
              </a:rPr>
              <a:t>Software Specification</a:t>
            </a:r>
          </a:p>
        </p:txBody>
      </p:sp>
    </p:spTree>
    <p:extLst>
      <p:ext uri="{BB962C8B-B14F-4D97-AF65-F5344CB8AC3E}">
        <p14:creationId xmlns:p14="http://schemas.microsoft.com/office/powerpoint/2010/main" val="734180425"/>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2EB4D6-155F-2757-03F5-CDCC4CEFC1B4}"/>
              </a:ext>
            </a:extLst>
          </p:cNvPr>
          <p:cNvPicPr>
            <a:picLocks noChangeAspect="1"/>
          </p:cNvPicPr>
          <p:nvPr/>
        </p:nvPicPr>
        <p:blipFill rotWithShape="1">
          <a:blip r:embed="rId2">
            <a:extLst>
              <a:ext uri="{28A0092B-C50C-407E-A947-70E740481C1C}">
                <a14:useLocalDpi xmlns:a14="http://schemas.microsoft.com/office/drawing/2010/main" val="0"/>
              </a:ext>
            </a:extLst>
          </a:blip>
          <a:srcRect t="2062" b="4054"/>
          <a:stretch/>
        </p:blipFill>
        <p:spPr>
          <a:xfrm>
            <a:off x="1028194" y="709368"/>
            <a:ext cx="4969727" cy="2776194"/>
          </a:xfrm>
          <a:prstGeom prst="rect">
            <a:avLst/>
          </a:prstGeom>
        </p:spPr>
      </p:pic>
      <p:pic>
        <p:nvPicPr>
          <p:cNvPr id="4" name="Picture 3">
            <a:extLst>
              <a:ext uri="{FF2B5EF4-FFF2-40B4-BE49-F238E27FC236}">
                <a16:creationId xmlns:a16="http://schemas.microsoft.com/office/drawing/2014/main" id="{3EBCCA73-5997-751D-F744-2926F8E77A12}"/>
              </a:ext>
            </a:extLst>
          </p:cNvPr>
          <p:cNvPicPr>
            <a:picLocks noChangeAspect="1"/>
          </p:cNvPicPr>
          <p:nvPr/>
        </p:nvPicPr>
        <p:blipFill rotWithShape="1">
          <a:blip r:embed="rId3">
            <a:extLst>
              <a:ext uri="{28A0092B-C50C-407E-A947-70E740481C1C}">
                <a14:useLocalDpi xmlns:a14="http://schemas.microsoft.com/office/drawing/2010/main" val="0"/>
              </a:ext>
            </a:extLst>
          </a:blip>
          <a:srcRect b="5603"/>
          <a:stretch/>
        </p:blipFill>
        <p:spPr>
          <a:xfrm>
            <a:off x="1028194" y="3318237"/>
            <a:ext cx="4969727" cy="2776194"/>
          </a:xfrm>
          <a:prstGeom prst="rect">
            <a:avLst/>
          </a:prstGeom>
        </p:spPr>
      </p:pic>
      <p:pic>
        <p:nvPicPr>
          <p:cNvPr id="5" name="Picture 4">
            <a:extLst>
              <a:ext uri="{FF2B5EF4-FFF2-40B4-BE49-F238E27FC236}">
                <a16:creationId xmlns:a16="http://schemas.microsoft.com/office/drawing/2014/main" id="{E3D9D9A2-EE10-594B-DE5C-4D65716452F9}"/>
              </a:ext>
            </a:extLst>
          </p:cNvPr>
          <p:cNvPicPr>
            <a:picLocks noChangeAspect="1"/>
          </p:cNvPicPr>
          <p:nvPr/>
        </p:nvPicPr>
        <p:blipFill rotWithShape="1">
          <a:blip r:embed="rId4">
            <a:extLst>
              <a:ext uri="{28A0092B-C50C-407E-A947-70E740481C1C}">
                <a14:useLocalDpi xmlns:a14="http://schemas.microsoft.com/office/drawing/2010/main" val="0"/>
              </a:ext>
            </a:extLst>
          </a:blip>
          <a:srcRect r="841"/>
          <a:stretch/>
        </p:blipFill>
        <p:spPr>
          <a:xfrm>
            <a:off x="5997921" y="1974190"/>
            <a:ext cx="4875388" cy="2909619"/>
          </a:xfrm>
          <a:prstGeom prst="rect">
            <a:avLst/>
          </a:prstGeom>
        </p:spPr>
      </p:pic>
    </p:spTree>
    <p:extLst>
      <p:ext uri="{BB962C8B-B14F-4D97-AF65-F5344CB8AC3E}">
        <p14:creationId xmlns:p14="http://schemas.microsoft.com/office/powerpoint/2010/main" val="345569866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1AD709-3C95-FBD1-1C70-DBCB40E5D357}"/>
              </a:ext>
            </a:extLst>
          </p:cNvPr>
          <p:cNvPicPr>
            <a:picLocks noChangeAspect="1"/>
          </p:cNvPicPr>
          <p:nvPr/>
        </p:nvPicPr>
        <p:blipFill rotWithShape="1">
          <a:blip r:embed="rId2">
            <a:extLst>
              <a:ext uri="{28A0092B-C50C-407E-A947-70E740481C1C}">
                <a14:useLocalDpi xmlns:a14="http://schemas.microsoft.com/office/drawing/2010/main" val="0"/>
              </a:ext>
            </a:extLst>
          </a:blip>
          <a:srcRect l="2254"/>
          <a:stretch/>
        </p:blipFill>
        <p:spPr>
          <a:xfrm>
            <a:off x="1167169" y="649081"/>
            <a:ext cx="4651513" cy="2820432"/>
          </a:xfrm>
          <a:prstGeom prst="rect">
            <a:avLst/>
          </a:prstGeom>
        </p:spPr>
      </p:pic>
      <p:pic>
        <p:nvPicPr>
          <p:cNvPr id="4" name="Picture 3">
            <a:extLst>
              <a:ext uri="{FF2B5EF4-FFF2-40B4-BE49-F238E27FC236}">
                <a16:creationId xmlns:a16="http://schemas.microsoft.com/office/drawing/2014/main" id="{7875CA94-3E2B-D907-CF6E-6378D274EF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7169" y="3428999"/>
            <a:ext cx="4651513" cy="2764373"/>
          </a:xfrm>
          <a:prstGeom prst="rect">
            <a:avLst/>
          </a:prstGeom>
        </p:spPr>
      </p:pic>
      <p:pic>
        <p:nvPicPr>
          <p:cNvPr id="6" name="Picture 5">
            <a:extLst>
              <a:ext uri="{FF2B5EF4-FFF2-40B4-BE49-F238E27FC236}">
                <a16:creationId xmlns:a16="http://schemas.microsoft.com/office/drawing/2014/main" id="{8C005905-5A24-CC44-8ED7-A508AFDC86BC}"/>
              </a:ext>
            </a:extLst>
          </p:cNvPr>
          <p:cNvPicPr>
            <a:picLocks noChangeAspect="1"/>
          </p:cNvPicPr>
          <p:nvPr/>
        </p:nvPicPr>
        <p:blipFill rotWithShape="1">
          <a:blip r:embed="rId4">
            <a:extLst>
              <a:ext uri="{28A0092B-C50C-407E-A947-70E740481C1C}">
                <a14:useLocalDpi xmlns:a14="http://schemas.microsoft.com/office/drawing/2010/main" val="0"/>
              </a:ext>
            </a:extLst>
          </a:blip>
          <a:srcRect l="2727" t="-277" r="2478" b="1779"/>
          <a:stretch/>
        </p:blipFill>
        <p:spPr>
          <a:xfrm>
            <a:off x="6290978" y="738761"/>
            <a:ext cx="4733851" cy="2919295"/>
          </a:xfrm>
          <a:prstGeom prst="rect">
            <a:avLst/>
          </a:prstGeom>
        </p:spPr>
      </p:pic>
      <p:pic>
        <p:nvPicPr>
          <p:cNvPr id="7" name="Picture 6">
            <a:extLst>
              <a:ext uri="{FF2B5EF4-FFF2-40B4-BE49-F238E27FC236}">
                <a16:creationId xmlns:a16="http://schemas.microsoft.com/office/drawing/2014/main" id="{F01B01B4-FA9B-4989-9BDD-190911A17FD0}"/>
              </a:ext>
            </a:extLst>
          </p:cNvPr>
          <p:cNvPicPr>
            <a:picLocks noChangeAspect="1"/>
          </p:cNvPicPr>
          <p:nvPr/>
        </p:nvPicPr>
        <p:blipFill rotWithShape="1">
          <a:blip r:embed="rId5">
            <a:extLst>
              <a:ext uri="{28A0092B-C50C-407E-A947-70E740481C1C}">
                <a14:useLocalDpi xmlns:a14="http://schemas.microsoft.com/office/drawing/2010/main" val="0"/>
              </a:ext>
            </a:extLst>
          </a:blip>
          <a:srcRect t="5112" b="5391"/>
          <a:stretch/>
        </p:blipFill>
        <p:spPr>
          <a:xfrm>
            <a:off x="6290979" y="3667027"/>
            <a:ext cx="4733852" cy="2516918"/>
          </a:xfrm>
          <a:prstGeom prst="rect">
            <a:avLst/>
          </a:prstGeom>
        </p:spPr>
      </p:pic>
    </p:spTree>
    <p:extLst>
      <p:ext uri="{BB962C8B-B14F-4D97-AF65-F5344CB8AC3E}">
        <p14:creationId xmlns:p14="http://schemas.microsoft.com/office/powerpoint/2010/main" val="321295154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0DF874-9A9C-D56C-D3A6-5F42C0DE01BC}"/>
              </a:ext>
            </a:extLst>
          </p:cNvPr>
          <p:cNvPicPr>
            <a:picLocks noChangeAspect="1"/>
          </p:cNvPicPr>
          <p:nvPr/>
        </p:nvPicPr>
        <p:blipFill rotWithShape="1">
          <a:blip r:embed="rId2">
            <a:extLst>
              <a:ext uri="{28A0092B-C50C-407E-A947-70E740481C1C}">
                <a14:useLocalDpi xmlns:a14="http://schemas.microsoft.com/office/drawing/2010/main" val="0"/>
              </a:ext>
            </a:extLst>
          </a:blip>
          <a:srcRect t="3337"/>
          <a:stretch/>
        </p:blipFill>
        <p:spPr>
          <a:xfrm>
            <a:off x="2173033" y="744719"/>
            <a:ext cx="3189091" cy="5150457"/>
          </a:xfrm>
          <a:prstGeom prst="rect">
            <a:avLst/>
          </a:prstGeom>
        </p:spPr>
      </p:pic>
      <p:pic>
        <p:nvPicPr>
          <p:cNvPr id="5" name="Picture 4">
            <a:extLst>
              <a:ext uri="{FF2B5EF4-FFF2-40B4-BE49-F238E27FC236}">
                <a16:creationId xmlns:a16="http://schemas.microsoft.com/office/drawing/2014/main" id="{4DF09853-1903-3D18-1BEA-5F44C8E0B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715066"/>
            <a:ext cx="4870295" cy="5209761"/>
          </a:xfrm>
          <a:prstGeom prst="rect">
            <a:avLst/>
          </a:prstGeom>
        </p:spPr>
      </p:pic>
      <p:sp>
        <p:nvSpPr>
          <p:cNvPr id="6" name="TextBox 5">
            <a:extLst>
              <a:ext uri="{FF2B5EF4-FFF2-40B4-BE49-F238E27FC236}">
                <a16:creationId xmlns:a16="http://schemas.microsoft.com/office/drawing/2014/main" id="{FF5844E8-12E4-D3F2-E050-1C2F53D61F59}"/>
              </a:ext>
            </a:extLst>
          </p:cNvPr>
          <p:cNvSpPr txBox="1"/>
          <p:nvPr/>
        </p:nvSpPr>
        <p:spPr>
          <a:xfrm>
            <a:off x="2950588" y="5910605"/>
            <a:ext cx="1593130" cy="338554"/>
          </a:xfrm>
          <a:prstGeom prst="rect">
            <a:avLst/>
          </a:prstGeom>
          <a:noFill/>
        </p:spPr>
        <p:txBody>
          <a:bodyPr wrap="square" rtlCol="0">
            <a:spAutoFit/>
          </a:bodyPr>
          <a:lstStyle/>
          <a:p>
            <a:r>
              <a:rPr lang="en-IN" sz="1600" i="1" u="sng" dirty="0">
                <a:latin typeface="Garamond (Body)"/>
                <a:cs typeface="Arial" panose="020B0604020202020204" pitchFamily="34" charset="0"/>
              </a:rPr>
              <a:t>Flow chart</a:t>
            </a:r>
          </a:p>
        </p:txBody>
      </p:sp>
      <p:sp>
        <p:nvSpPr>
          <p:cNvPr id="7" name="TextBox 6">
            <a:extLst>
              <a:ext uri="{FF2B5EF4-FFF2-40B4-BE49-F238E27FC236}">
                <a16:creationId xmlns:a16="http://schemas.microsoft.com/office/drawing/2014/main" id="{FF317604-BAF1-63FB-73D6-9B056EC139E2}"/>
              </a:ext>
            </a:extLst>
          </p:cNvPr>
          <p:cNvSpPr txBox="1"/>
          <p:nvPr/>
        </p:nvSpPr>
        <p:spPr>
          <a:xfrm>
            <a:off x="7569505" y="5879827"/>
            <a:ext cx="1507144" cy="338554"/>
          </a:xfrm>
          <a:prstGeom prst="rect">
            <a:avLst/>
          </a:prstGeom>
          <a:noFill/>
        </p:spPr>
        <p:txBody>
          <a:bodyPr wrap="none" rtlCol="0">
            <a:spAutoFit/>
          </a:bodyPr>
          <a:lstStyle/>
          <a:p>
            <a:r>
              <a:rPr lang="en-IN" sz="1600" b="0" i="1" u="sng" strike="noStrike" baseline="0" dirty="0">
                <a:solidFill>
                  <a:srgbClr val="000000"/>
                </a:solidFill>
              </a:rPr>
              <a:t>Sequence Diagram </a:t>
            </a:r>
            <a:endParaRPr lang="en-IN" sz="1600" i="1" u="sng" dirty="0"/>
          </a:p>
        </p:txBody>
      </p:sp>
    </p:spTree>
    <p:extLst>
      <p:ext uri="{BB962C8B-B14F-4D97-AF65-F5344CB8AC3E}">
        <p14:creationId xmlns:p14="http://schemas.microsoft.com/office/powerpoint/2010/main" val="258990128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5A70B9-09ED-92FB-449F-28998DECFA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5002" y="1153095"/>
            <a:ext cx="7461995" cy="4419831"/>
          </a:xfrm>
          <a:prstGeom prst="rect">
            <a:avLst/>
          </a:prstGeom>
        </p:spPr>
      </p:pic>
      <p:sp>
        <p:nvSpPr>
          <p:cNvPr id="9" name="TextBox 8">
            <a:extLst>
              <a:ext uri="{FF2B5EF4-FFF2-40B4-BE49-F238E27FC236}">
                <a16:creationId xmlns:a16="http://schemas.microsoft.com/office/drawing/2014/main" id="{963CE81E-6AD3-6277-6076-767716C23D1C}"/>
              </a:ext>
            </a:extLst>
          </p:cNvPr>
          <p:cNvSpPr txBox="1"/>
          <p:nvPr/>
        </p:nvSpPr>
        <p:spPr>
          <a:xfrm>
            <a:off x="5266243" y="5659456"/>
            <a:ext cx="1659512" cy="338554"/>
          </a:xfrm>
          <a:prstGeom prst="rect">
            <a:avLst/>
          </a:prstGeom>
          <a:noFill/>
        </p:spPr>
        <p:txBody>
          <a:bodyPr wrap="square">
            <a:spAutoFit/>
          </a:bodyPr>
          <a:lstStyle/>
          <a:p>
            <a:r>
              <a:rPr lang="en-IN" sz="1600" i="1" u="sng" dirty="0"/>
              <a:t>Dataflow Diagram</a:t>
            </a:r>
          </a:p>
        </p:txBody>
      </p:sp>
    </p:spTree>
    <p:extLst>
      <p:ext uri="{BB962C8B-B14F-4D97-AF65-F5344CB8AC3E}">
        <p14:creationId xmlns:p14="http://schemas.microsoft.com/office/powerpoint/2010/main" val="20086213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452876-0029-0921-A2D2-2CC9574BA9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8740" y="1371650"/>
            <a:ext cx="8094519" cy="3869599"/>
          </a:xfrm>
          <a:prstGeom prst="rect">
            <a:avLst/>
          </a:prstGeom>
        </p:spPr>
      </p:pic>
      <p:sp>
        <p:nvSpPr>
          <p:cNvPr id="4" name="TextBox 3">
            <a:extLst>
              <a:ext uri="{FF2B5EF4-FFF2-40B4-BE49-F238E27FC236}">
                <a16:creationId xmlns:a16="http://schemas.microsoft.com/office/drawing/2014/main" id="{DC7D980F-DA57-CA92-A9FF-44F89196F501}"/>
              </a:ext>
            </a:extLst>
          </p:cNvPr>
          <p:cNvSpPr txBox="1"/>
          <p:nvPr/>
        </p:nvSpPr>
        <p:spPr>
          <a:xfrm>
            <a:off x="5310039" y="5575111"/>
            <a:ext cx="1552674" cy="338554"/>
          </a:xfrm>
          <a:prstGeom prst="rect">
            <a:avLst/>
          </a:prstGeom>
          <a:noFill/>
        </p:spPr>
        <p:txBody>
          <a:bodyPr wrap="square">
            <a:spAutoFit/>
          </a:bodyPr>
          <a:lstStyle/>
          <a:p>
            <a:r>
              <a:rPr lang="en-IN" sz="1600" i="1" u="sng" dirty="0"/>
              <a:t>ER Diagram </a:t>
            </a:r>
          </a:p>
        </p:txBody>
      </p:sp>
    </p:spTree>
    <p:extLst>
      <p:ext uri="{BB962C8B-B14F-4D97-AF65-F5344CB8AC3E}">
        <p14:creationId xmlns:p14="http://schemas.microsoft.com/office/powerpoint/2010/main" val="33407008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AB946B"/>
      </a:accent1>
      <a:accent2>
        <a:srgbClr val="C04F32"/>
      </a:accent2>
      <a:accent3>
        <a:srgbClr val="DD8C3C"/>
      </a:accent3>
      <a:accent4>
        <a:srgbClr val="8E684C"/>
      </a:accent4>
      <a:accent5>
        <a:srgbClr val="CBAF62"/>
      </a:accent5>
      <a:accent6>
        <a:srgbClr val="803348"/>
      </a:accent6>
      <a:hlink>
        <a:srgbClr val="86724D"/>
      </a:hlink>
      <a:folHlink>
        <a:srgbClr val="B99E84"/>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A2BEDC8B-F191-493B-BA33-0F4F800A89D3}"/>
    </a:ext>
  </a:extLst>
</a:theme>
</file>

<file path=docProps/app.xml><?xml version="1.0" encoding="utf-8"?>
<Properties xmlns="http://schemas.openxmlformats.org/officeDocument/2006/extended-properties" xmlns:vt="http://schemas.openxmlformats.org/officeDocument/2006/docPropsVTypes">
  <Template>Organic</Template>
  <TotalTime>237</TotalTime>
  <Words>1148</Words>
  <Application>Microsoft Office PowerPoint</Application>
  <PresentationFormat>Widescreen</PresentationFormat>
  <Paragraphs>75</Paragraphs>
  <Slides>16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Agency FB</vt:lpstr>
      <vt:lpstr>Arial</vt:lpstr>
      <vt:lpstr>Arial Rounded MT Bold</vt:lpstr>
      <vt:lpstr>Calibri</vt:lpstr>
      <vt:lpstr>Calisto MT</vt:lpstr>
      <vt:lpstr>Cambria</vt:lpstr>
      <vt:lpstr>Garamond</vt:lpstr>
      <vt:lpstr>Garamond (Body)</vt:lpstr>
      <vt:lpstr>Times New Roman</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Joydip Biswas</dc:creator>
  <cp:lastModifiedBy>Joydip Biswas</cp:lastModifiedBy>
  <cp:revision>21</cp:revision>
  <dcterms:created xsi:type="dcterms:W3CDTF">2022-06-29T16:17:06Z</dcterms:created>
  <dcterms:modified xsi:type="dcterms:W3CDTF">2022-06-30T07:08:06Z</dcterms:modified>
</cp:coreProperties>
</file>